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4"/>
    <p:sldMasterId id="2147483756" r:id="rId5"/>
    <p:sldMasterId id="2147483775" r:id="rId6"/>
    <p:sldMasterId id="2147483809" r:id="rId7"/>
  </p:sldMasterIdLst>
  <p:notesMasterIdLst>
    <p:notesMasterId r:id="rId33"/>
  </p:notesMasterIdLst>
  <p:handoutMasterIdLst>
    <p:handoutMasterId r:id="rId34"/>
  </p:handoutMasterIdLst>
  <p:sldIdLst>
    <p:sldId id="291" r:id="rId8"/>
    <p:sldId id="287" r:id="rId9"/>
    <p:sldId id="295"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2" r:id="rId27"/>
    <p:sldId id="313" r:id="rId28"/>
    <p:sldId id="314" r:id="rId29"/>
    <p:sldId id="333" r:id="rId30"/>
    <p:sldId id="316" r:id="rId31"/>
    <p:sldId id="318" r:id="rId32"/>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A1D5"/>
    <a:srgbClr val="004B8D"/>
    <a:srgbClr val="09477E"/>
    <a:srgbClr val="1E427F"/>
    <a:srgbClr val="D9D9D9"/>
    <a:srgbClr val="FED401"/>
    <a:srgbClr val="F4DB07"/>
    <a:srgbClr val="4493C1"/>
    <a:srgbClr val="3F4C8F"/>
    <a:srgbClr val="122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C7483D-1E69-4BB6-8A8D-23456E475867}" v="3" dt="2026-04-15T13:07:26.5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notesViewPr>
    <p:cSldViewPr snapToGrid="0">
      <p:cViewPr varScale="1">
        <p:scale>
          <a:sx n="83" d="100"/>
          <a:sy n="83" d="100"/>
        </p:scale>
        <p:origin x="383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5/10/relationships/revisionInfo" Target="revisionInfo.xml"/><Relationship Id="rId21" Type="http://schemas.openxmlformats.org/officeDocument/2006/relationships/slide" Target="slides/slide14.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665" cy="466417"/>
          </a:xfrm>
          <a:prstGeom prst="rect">
            <a:avLst/>
          </a:prstGeom>
        </p:spPr>
        <p:txBody>
          <a:bodyPr vert="horz" lIns="92438" tIns="46219" rIns="92438" bIns="46219" rtlCol="0"/>
          <a:lstStyle>
            <a:lvl1pPr algn="l">
              <a:defRPr sz="1200"/>
            </a:lvl1pPr>
          </a:lstStyle>
          <a:p>
            <a:endParaRPr lang="en-US"/>
          </a:p>
        </p:txBody>
      </p:sp>
      <p:sp>
        <p:nvSpPr>
          <p:cNvPr id="3" name="Date Placeholder 2"/>
          <p:cNvSpPr>
            <a:spLocks noGrp="1"/>
          </p:cNvSpPr>
          <p:nvPr>
            <p:ph type="dt" sz="quarter" idx="1"/>
          </p:nvPr>
        </p:nvSpPr>
        <p:spPr>
          <a:xfrm>
            <a:off x="3977828" y="1"/>
            <a:ext cx="3043665" cy="466417"/>
          </a:xfrm>
          <a:prstGeom prst="rect">
            <a:avLst/>
          </a:prstGeom>
        </p:spPr>
        <p:txBody>
          <a:bodyPr vert="horz" lIns="92438" tIns="46219" rIns="92438" bIns="46219" rtlCol="0"/>
          <a:lstStyle>
            <a:lvl1pPr algn="r">
              <a:defRPr sz="1200"/>
            </a:lvl1pPr>
          </a:lstStyle>
          <a:p>
            <a:fld id="{CCC57495-AF71-431B-842B-FED565D9387F}" type="datetimeFigureOut">
              <a:rPr lang="en-US" smtClean="0"/>
              <a:t>7/17/2026</a:t>
            </a:fld>
            <a:endParaRPr lang="en-US"/>
          </a:p>
        </p:txBody>
      </p:sp>
      <p:sp>
        <p:nvSpPr>
          <p:cNvPr id="4" name="Footer Placeholder 3"/>
          <p:cNvSpPr>
            <a:spLocks noGrp="1"/>
          </p:cNvSpPr>
          <p:nvPr>
            <p:ph type="ftr" sz="quarter" idx="2"/>
          </p:nvPr>
        </p:nvSpPr>
        <p:spPr>
          <a:xfrm>
            <a:off x="0" y="8842684"/>
            <a:ext cx="3043665" cy="466416"/>
          </a:xfrm>
          <a:prstGeom prst="rect">
            <a:avLst/>
          </a:prstGeom>
        </p:spPr>
        <p:txBody>
          <a:bodyPr vert="horz" lIns="92438" tIns="46219" rIns="92438" bIns="46219" rtlCol="0" anchor="b"/>
          <a:lstStyle>
            <a:lvl1pPr algn="l">
              <a:defRPr sz="1200"/>
            </a:lvl1pPr>
          </a:lstStyle>
          <a:p>
            <a:endParaRPr lang="en-US"/>
          </a:p>
        </p:txBody>
      </p:sp>
      <p:sp>
        <p:nvSpPr>
          <p:cNvPr id="5" name="Slide Number Placeholder 4"/>
          <p:cNvSpPr>
            <a:spLocks noGrp="1"/>
          </p:cNvSpPr>
          <p:nvPr>
            <p:ph type="sldNum" sz="quarter" idx="3"/>
          </p:nvPr>
        </p:nvSpPr>
        <p:spPr>
          <a:xfrm>
            <a:off x="3977828" y="8842684"/>
            <a:ext cx="3043665" cy="466416"/>
          </a:xfrm>
          <a:prstGeom prst="rect">
            <a:avLst/>
          </a:prstGeom>
        </p:spPr>
        <p:txBody>
          <a:bodyPr vert="horz" lIns="92438" tIns="46219" rIns="92438" bIns="46219" rtlCol="0" anchor="b"/>
          <a:lstStyle>
            <a:lvl1pPr algn="r">
              <a:defRPr sz="1200"/>
            </a:lvl1pPr>
          </a:lstStyle>
          <a:p>
            <a:fld id="{D180EB6C-E84F-44D1-9FB2-1EE8B608D1DA}" type="slidenum">
              <a:rPr lang="en-US" smtClean="0"/>
              <a:t>‹#›</a:t>
            </a:fld>
            <a:endParaRPr lang="en-US"/>
          </a:p>
        </p:txBody>
      </p:sp>
    </p:spTree>
    <p:extLst>
      <p:ext uri="{BB962C8B-B14F-4D97-AF65-F5344CB8AC3E}">
        <p14:creationId xmlns:p14="http://schemas.microsoft.com/office/powerpoint/2010/main" val="166763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09" tIns="46654" rIns="93309" bIns="46654" rtlCol="0"/>
          <a:lstStyle>
            <a:lvl1pPr algn="l">
              <a:defRPr sz="1200"/>
            </a:lvl1pPr>
          </a:lstStyle>
          <a:p>
            <a:endParaRPr lang="en-US"/>
          </a:p>
        </p:txBody>
      </p:sp>
      <p:sp>
        <p:nvSpPr>
          <p:cNvPr id="3" name="Date Placeholder 2"/>
          <p:cNvSpPr>
            <a:spLocks noGrp="1"/>
          </p:cNvSpPr>
          <p:nvPr>
            <p:ph type="dt" idx="1"/>
          </p:nvPr>
        </p:nvSpPr>
        <p:spPr>
          <a:xfrm>
            <a:off x="3978131" y="1"/>
            <a:ext cx="3043343" cy="467071"/>
          </a:xfrm>
          <a:prstGeom prst="rect">
            <a:avLst/>
          </a:prstGeom>
        </p:spPr>
        <p:txBody>
          <a:bodyPr vert="horz" lIns="93309" tIns="46654" rIns="93309" bIns="46654" rtlCol="0"/>
          <a:lstStyle>
            <a:lvl1pPr algn="r">
              <a:defRPr sz="1200"/>
            </a:lvl1pPr>
          </a:lstStyle>
          <a:p>
            <a:fld id="{42C3D8BA-8D68-4D12-9BB9-5C7012B879E6}" type="datetimeFigureOut">
              <a:rPr lang="en-US" smtClean="0"/>
              <a:t>7/17/2026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09" tIns="46654" rIns="93309" bIns="46654"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09" tIns="46654" rIns="93309" bIns="466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09" tIns="46654" rIns="93309" bIns="46654" rtlCol="0" anchor="b"/>
          <a:lstStyle>
            <a:lvl1pPr algn="l">
              <a:defRPr sz="1200"/>
            </a:lvl1pPr>
          </a:lstStyle>
          <a:p>
            <a:endParaRPr lang="en-US"/>
          </a:p>
        </p:txBody>
      </p:sp>
      <p:sp>
        <p:nvSpPr>
          <p:cNvPr id="7" name="Slide Number Placeholder 6"/>
          <p:cNvSpPr>
            <a:spLocks noGrp="1"/>
          </p:cNvSpPr>
          <p:nvPr>
            <p:ph type="sldNum" sz="quarter" idx="5"/>
          </p:nvPr>
        </p:nvSpPr>
        <p:spPr>
          <a:xfrm>
            <a:off x="3978131" y="8842030"/>
            <a:ext cx="3043343" cy="467070"/>
          </a:xfrm>
          <a:prstGeom prst="rect">
            <a:avLst/>
          </a:prstGeom>
        </p:spPr>
        <p:txBody>
          <a:bodyPr vert="horz" lIns="93309" tIns="46654" rIns="93309" bIns="46654" rtlCol="0" anchor="b"/>
          <a:lstStyle>
            <a:lvl1pPr algn="r">
              <a:defRPr sz="1200"/>
            </a:lvl1pPr>
          </a:lstStyle>
          <a:p>
            <a:fld id="{6BFEA448-15F0-4CF8-BB08-0E1E198E2EAF}" type="slidenum">
              <a:rPr lang="en-US" smtClean="0"/>
              <a:t>‹#›</a:t>
            </a:fld>
            <a:endParaRPr lang="en-US"/>
          </a:p>
        </p:txBody>
      </p:sp>
    </p:spTree>
    <p:extLst>
      <p:ext uri="{BB962C8B-B14F-4D97-AF65-F5344CB8AC3E}">
        <p14:creationId xmlns:p14="http://schemas.microsoft.com/office/powerpoint/2010/main" val="2249429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r>
              <a:rPr lang="en-US"/>
              <a:t>Click icon to add picture</a:t>
            </a:r>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043731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D9B9-2DCC-850E-A897-4CDFBF01323B}"/>
              </a:ext>
            </a:extLst>
          </p:cNvPr>
          <p:cNvSpPr>
            <a:spLocks noGrp="1"/>
          </p:cNvSpPr>
          <p:nvPr>
            <p:ph type="title"/>
          </p:nvPr>
        </p:nvSpPr>
        <p:spPr>
          <a:xfrm>
            <a:off x="831850" y="1709738"/>
            <a:ext cx="10515600" cy="2852737"/>
          </a:xfrm>
        </p:spPr>
        <p:txBody>
          <a:bodyPr anchor="b"/>
          <a:lstStyle>
            <a:lvl1pPr>
              <a:defRPr sz="6000">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1B9C2ADD-BF18-82A0-22C7-3AC71EC5C3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10" name="Slide Number Placeholder 3">
            <a:extLst>
              <a:ext uri="{FF2B5EF4-FFF2-40B4-BE49-F238E27FC236}">
                <a16:creationId xmlns:a16="http://schemas.microsoft.com/office/drawing/2014/main" id="{91A69637-12E7-B44B-AE8C-04E3F1B410DC}"/>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33B391D6-6D3F-26B5-75EE-D9072D60FF5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1E16479E-4EA5-92D6-3843-18E768E19AA9}"/>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63572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FF04-4AC9-6EC7-612C-3FE14DF22AC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3" name="Content Placeholder 2">
            <a:extLst>
              <a:ext uri="{FF2B5EF4-FFF2-40B4-BE49-F238E27FC236}">
                <a16:creationId xmlns:a16="http://schemas.microsoft.com/office/drawing/2014/main" id="{BA3C7DB2-D64D-4D69-4723-8B9850A5B4E2}"/>
              </a:ext>
            </a:extLst>
          </p:cNvPr>
          <p:cNvSpPr>
            <a:spLocks noGrp="1"/>
          </p:cNvSpPr>
          <p:nvPr>
            <p:ph sz="half" idx="1" hasCustomPrompt="1"/>
          </p:nvPr>
        </p:nvSpPr>
        <p:spPr>
          <a:xfrm>
            <a:off x="838200"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3">
            <a:extLst>
              <a:ext uri="{FF2B5EF4-FFF2-40B4-BE49-F238E27FC236}">
                <a16:creationId xmlns:a16="http://schemas.microsoft.com/office/drawing/2014/main" id="{AAAA648E-63D7-0D6B-99CC-196E182FF62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7D3D1A27-C620-23E6-FEEF-93948F0ED98D}"/>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C3082133-9290-DD05-6256-A7429580FE8D}"/>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6" name="Content Placeholder 2">
            <a:extLst>
              <a:ext uri="{FF2B5EF4-FFF2-40B4-BE49-F238E27FC236}">
                <a16:creationId xmlns:a16="http://schemas.microsoft.com/office/drawing/2014/main" id="{9F8F0694-F624-B5BC-A674-762099EDCF88}"/>
              </a:ext>
            </a:extLst>
          </p:cNvPr>
          <p:cNvSpPr>
            <a:spLocks noGrp="1"/>
          </p:cNvSpPr>
          <p:nvPr>
            <p:ph sz="half" idx="11" hasCustomPrompt="1"/>
          </p:nvPr>
        </p:nvSpPr>
        <p:spPr>
          <a:xfrm>
            <a:off x="6172202"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7451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86D1-2AE1-7EAC-E281-0A0F80BB8037}"/>
              </a:ext>
            </a:extLst>
          </p:cNvPr>
          <p:cNvSpPr>
            <a:spLocks noGrp="1"/>
          </p:cNvSpPr>
          <p:nvPr>
            <p:ph type="title"/>
          </p:nvPr>
        </p:nvSpPr>
        <p:spPr>
          <a:xfrm>
            <a:off x="839788" y="365125"/>
            <a:ext cx="10515600" cy="1325563"/>
          </a:xfrm>
        </p:spPr>
        <p:txBody>
          <a:bodyPr/>
          <a:lstStyle>
            <a:lvl1pPr>
              <a:defRPr>
                <a:solidFill>
                  <a:srgbClr val="004B8D"/>
                </a:solidFill>
              </a:defRPr>
            </a:lvl1pPr>
          </a:lstStyle>
          <a:p>
            <a:r>
              <a:rPr lang="en-US" dirty="0"/>
              <a:t>Click to edit Master title</a:t>
            </a:r>
          </a:p>
        </p:txBody>
      </p:sp>
      <p:sp>
        <p:nvSpPr>
          <p:cNvPr id="3" name="Text Placeholder 2">
            <a:extLst>
              <a:ext uri="{FF2B5EF4-FFF2-40B4-BE49-F238E27FC236}">
                <a16:creationId xmlns:a16="http://schemas.microsoft.com/office/drawing/2014/main" id="{6C78A9CE-96B4-DEA6-9ABD-A755E558BB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1C96E179-23F8-4E40-62AB-53EC64EF9D2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Slide Number Placeholder 3">
            <a:extLst>
              <a:ext uri="{FF2B5EF4-FFF2-40B4-BE49-F238E27FC236}">
                <a16:creationId xmlns:a16="http://schemas.microsoft.com/office/drawing/2014/main" id="{E5D9F75E-136C-CE06-DEAD-3CC753D671F2}"/>
              </a:ext>
            </a:extLst>
          </p:cNvPr>
          <p:cNvSpPr>
            <a:spLocks noGrp="1"/>
          </p:cNvSpPr>
          <p:nvPr>
            <p:ph type="sldNum" sz="quarter" idx="10"/>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4" name="Date Placeholder 3">
            <a:extLst>
              <a:ext uri="{FF2B5EF4-FFF2-40B4-BE49-F238E27FC236}">
                <a16:creationId xmlns:a16="http://schemas.microsoft.com/office/drawing/2014/main" id="{C37D99C4-A586-04BA-9694-C3F16C2600AB}"/>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5" name="Footer Placeholder 4">
            <a:extLst>
              <a:ext uri="{FF2B5EF4-FFF2-40B4-BE49-F238E27FC236}">
                <a16:creationId xmlns:a16="http://schemas.microsoft.com/office/drawing/2014/main" id="{33044C97-6164-BA31-6F8B-36EE9AEA0FF8}"/>
              </a:ext>
            </a:extLst>
          </p:cNvPr>
          <p:cNvSpPr>
            <a:spLocks noGrp="1"/>
          </p:cNvSpPr>
          <p:nvPr>
            <p:ph type="ftr" sz="quarter" idx="12"/>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8" name="Content Placeholder 2">
            <a:extLst>
              <a:ext uri="{FF2B5EF4-FFF2-40B4-BE49-F238E27FC236}">
                <a16:creationId xmlns:a16="http://schemas.microsoft.com/office/drawing/2014/main" id="{E7A03C83-E78B-BB14-34B7-894494508A57}"/>
              </a:ext>
            </a:extLst>
          </p:cNvPr>
          <p:cNvSpPr>
            <a:spLocks noGrp="1"/>
          </p:cNvSpPr>
          <p:nvPr>
            <p:ph sz="half" idx="13" hasCustomPrompt="1"/>
          </p:nvPr>
        </p:nvSpPr>
        <p:spPr>
          <a:xfrm>
            <a:off x="838200"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a:extLst>
              <a:ext uri="{FF2B5EF4-FFF2-40B4-BE49-F238E27FC236}">
                <a16:creationId xmlns:a16="http://schemas.microsoft.com/office/drawing/2014/main" id="{80D0ED36-ABF9-4BF5-3F93-A44CC6D4FDF6}"/>
              </a:ext>
            </a:extLst>
          </p:cNvPr>
          <p:cNvSpPr>
            <a:spLocks noGrp="1"/>
          </p:cNvSpPr>
          <p:nvPr>
            <p:ph sz="half" idx="14" hasCustomPrompt="1"/>
          </p:nvPr>
        </p:nvSpPr>
        <p:spPr>
          <a:xfrm>
            <a:off x="6172202"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60528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64974-27D1-9E10-A784-9A3638E0E982}"/>
              </a:ext>
            </a:extLst>
          </p:cNvPr>
          <p:cNvSpPr>
            <a:spLocks noGrp="1"/>
          </p:cNvSpPr>
          <p:nvPr>
            <p:ph type="title"/>
          </p:nvPr>
        </p:nvSpPr>
        <p:spPr/>
        <p:txBody>
          <a:bodyPr/>
          <a:lstStyle>
            <a:lvl1pPr>
              <a:defRPr>
                <a:solidFill>
                  <a:srgbClr val="004B8D"/>
                </a:solidFill>
              </a:defRPr>
            </a:lvl1pPr>
          </a:lstStyle>
          <a:p>
            <a:r>
              <a:rPr lang="en-US" dirty="0"/>
              <a:t>Click to edit Master title</a:t>
            </a:r>
          </a:p>
        </p:txBody>
      </p:sp>
      <p:sp>
        <p:nvSpPr>
          <p:cNvPr id="9" name="Slide Number Placeholder 3">
            <a:extLst>
              <a:ext uri="{FF2B5EF4-FFF2-40B4-BE49-F238E27FC236}">
                <a16:creationId xmlns:a16="http://schemas.microsoft.com/office/drawing/2014/main" id="{0B97D792-8D28-A0AE-E5D2-48C0BF8B4A7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FB892BC2-5D3D-C747-379A-5B6A12FBAF8E}"/>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F68D301B-9979-50A4-0FA0-480E498723C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788432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B72FAD42-9D83-C147-34D7-5A8A2F7A2509}"/>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7E9B34BD-CC01-02D2-3042-5ECE962ACC9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0B1FBCE5-E61A-1932-247C-52C314B060F5}"/>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750219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BF4691B6-4FAC-D46B-D71F-B6AF5A5E2218}"/>
              </a:ext>
            </a:extLst>
          </p:cNvPr>
          <p:cNvSpPr>
            <a:spLocks noGrp="1"/>
          </p:cNvSpPr>
          <p:nvPr>
            <p:ph sz="half" idx="14" hasCustomPrompt="1"/>
          </p:nvPr>
        </p:nvSpPr>
        <p:spPr>
          <a:xfrm>
            <a:off x="5163732" y="987425"/>
            <a:ext cx="6188480" cy="4881563"/>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F69525F8-69F4-B94B-6611-7F3D5D03057E}"/>
              </a:ext>
            </a:extLst>
          </p:cNvPr>
          <p:cNvSpPr>
            <a:spLocks noGrp="1"/>
          </p:cNvSpPr>
          <p:nvPr>
            <p:ph type="title"/>
          </p:nvPr>
        </p:nvSpPr>
        <p:spPr>
          <a:xfrm>
            <a:off x="839788" y="457200"/>
            <a:ext cx="3932237" cy="1600200"/>
          </a:xfrm>
        </p:spPr>
        <p:txBody>
          <a:bodyPr anchor="b"/>
          <a:lstStyle>
            <a:lvl1pPr>
              <a:defRPr sz="3200">
                <a:solidFill>
                  <a:srgbClr val="004B8D"/>
                </a:solidFill>
              </a:defRPr>
            </a:lvl1pPr>
          </a:lstStyle>
          <a:p>
            <a:r>
              <a:rPr lang="en-US" dirty="0"/>
              <a:t>Click to edit Master title</a:t>
            </a:r>
          </a:p>
        </p:txBody>
      </p:sp>
      <p:sp>
        <p:nvSpPr>
          <p:cNvPr id="4" name="Text Placeholder 3">
            <a:extLst>
              <a:ext uri="{FF2B5EF4-FFF2-40B4-BE49-F238E27FC236}">
                <a16:creationId xmlns:a16="http://schemas.microsoft.com/office/drawing/2014/main" id="{1CA860B6-FA54-E115-694A-73E99C4C40EE}"/>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
        <p:nvSpPr>
          <p:cNvPr id="11" name="Slide Number Placeholder 3">
            <a:extLst>
              <a:ext uri="{FF2B5EF4-FFF2-40B4-BE49-F238E27FC236}">
                <a16:creationId xmlns:a16="http://schemas.microsoft.com/office/drawing/2014/main" id="{414E0D0A-ED07-F10C-ED4E-575C26B060C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98C0E3BF-01A7-743E-FEAD-42F193D46962}"/>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C87BF113-1B07-C9F7-6BF5-CEDD4B5B329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61102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1F43B-AF0A-86A3-F953-123A45CCA3E0}"/>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B5AA75A2-7814-20C4-5553-3ABE92A6D9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Slide Number Placeholder 3">
            <a:extLst>
              <a:ext uri="{FF2B5EF4-FFF2-40B4-BE49-F238E27FC236}">
                <a16:creationId xmlns:a16="http://schemas.microsoft.com/office/drawing/2014/main" id="{D5018A7A-B9B7-E59C-AF3F-3E8C6AABBA0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2" name="Date Placeholder 3">
            <a:extLst>
              <a:ext uri="{FF2B5EF4-FFF2-40B4-BE49-F238E27FC236}">
                <a16:creationId xmlns:a16="http://schemas.microsoft.com/office/drawing/2014/main" id="{40D77434-4494-539A-F74E-FA7163C47A14}"/>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3" name="Footer Placeholder 4">
            <a:extLst>
              <a:ext uri="{FF2B5EF4-FFF2-40B4-BE49-F238E27FC236}">
                <a16:creationId xmlns:a16="http://schemas.microsoft.com/office/drawing/2014/main" id="{6A7328DB-A93C-FB5F-33FE-399E4CB25553}"/>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4" name="Text Placeholder 3">
            <a:extLst>
              <a:ext uri="{FF2B5EF4-FFF2-40B4-BE49-F238E27FC236}">
                <a16:creationId xmlns:a16="http://schemas.microsoft.com/office/drawing/2014/main" id="{A3D7EF48-5939-CD0B-5EC9-DDCCEAF9EC57}"/>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text</a:t>
            </a:r>
          </a:p>
        </p:txBody>
      </p:sp>
    </p:spTree>
    <p:extLst>
      <p:ext uri="{BB962C8B-B14F-4D97-AF65-F5344CB8AC3E}">
        <p14:creationId xmlns:p14="http://schemas.microsoft.com/office/powerpoint/2010/main" val="4214838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1983653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1625387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248198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List &amp; Imag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40318" y="2104475"/>
            <a:ext cx="5158316" cy="3684588"/>
          </a:xfrm>
        </p:spPr>
        <p:txBody>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p:cNvSpPr>
            <a:spLocks noGrp="1"/>
          </p:cNvSpPr>
          <p:nvPr>
            <p:ph type="body" idx="1" hasCustomPrompt="1"/>
          </p:nvPr>
        </p:nvSpPr>
        <p:spPr>
          <a:xfrm>
            <a:off x="840318" y="1681163"/>
            <a:ext cx="5158316" cy="823912"/>
          </a:xfrm>
        </p:spPr>
        <p:txBody>
          <a:bodyPr anchor="t" anchorCtr="0">
            <a:noAutofit/>
          </a:bodyPr>
          <a:lstStyle>
            <a:lvl1pPr marL="0" indent="0">
              <a:buNone/>
              <a:defRPr sz="1800" b="0" baseline="0">
                <a:solidFill>
                  <a:schemeClr val="tx1">
                    <a:lumMod val="50000"/>
                    <a:lumOff val="50000"/>
                  </a:schemeClr>
                </a:solidFill>
                <a:latin typeface="Aptos ExtraBold" panose="020B0004020202020204" pitchFamily="34" charset="0"/>
                <a:cs typeface="Arial Bold"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here to edit Subhead.</a:t>
            </a:r>
          </a:p>
        </p:txBody>
      </p:sp>
      <p:sp>
        <p:nvSpPr>
          <p:cNvPr id="12" name="Picture Placeholder 11"/>
          <p:cNvSpPr>
            <a:spLocks noGrp="1"/>
          </p:cNvSpPr>
          <p:nvPr>
            <p:ph type="pic" sz="quarter" idx="10"/>
          </p:nvPr>
        </p:nvSpPr>
        <p:spPr>
          <a:xfrm>
            <a:off x="6385984" y="1681163"/>
            <a:ext cx="4967816" cy="4108450"/>
          </a:xfrm>
        </p:spPr>
        <p:txBody>
          <a:bodyPr/>
          <a:lstStyle>
            <a:lvl1pPr marL="0" indent="0">
              <a:buNone/>
              <a:defRPr/>
            </a:lvl1pPr>
          </a:lstStyle>
          <a:p>
            <a:r>
              <a:rPr lang="en-US"/>
              <a:t>Click icon to add picture</a:t>
            </a:r>
            <a:endParaRPr lang="en-US" dirty="0"/>
          </a:p>
        </p:txBody>
      </p:sp>
      <p:sp>
        <p:nvSpPr>
          <p:cNvPr id="8" name="Slide Number Placeholder 3">
            <a:extLst>
              <a:ext uri="{FF2B5EF4-FFF2-40B4-BE49-F238E27FC236}">
                <a16:creationId xmlns:a16="http://schemas.microsoft.com/office/drawing/2014/main" id="{C7472386-AF7F-4AFF-1CB2-59097AB226B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9" name="Date Placeholder 3">
            <a:extLst>
              <a:ext uri="{FF2B5EF4-FFF2-40B4-BE49-F238E27FC236}">
                <a16:creationId xmlns:a16="http://schemas.microsoft.com/office/drawing/2014/main" id="{A9F98F70-04DE-7F38-8313-FD43B9A967BF}"/>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5A078D94-B7D4-238B-20E5-1796D6589AE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1ACC923E-AD07-BFBE-D3FE-0F761AB85B48}"/>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113723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38FF0-D2B3-AB1B-C06A-CF0A48BD3CF2}"/>
              </a:ext>
            </a:extLst>
          </p:cNvPr>
          <p:cNvSpPr>
            <a:spLocks noGrp="1"/>
          </p:cNvSpPr>
          <p:nvPr>
            <p:ph type="title"/>
          </p:nvPr>
        </p:nvSpPr>
        <p:spPr>
          <a:xfrm>
            <a:off x="2651760" y="1026602"/>
            <a:ext cx="8702040" cy="1325563"/>
          </a:xfrm>
          <a:prstGeom prst="rect">
            <a:avLst/>
          </a:prstGeom>
        </p:spPr>
        <p:txBody>
          <a:bodyPr/>
          <a:lstStyle>
            <a:lvl1pPr>
              <a:defRPr>
                <a:solidFill>
                  <a:srgbClr val="004B8D"/>
                </a:solidFill>
                <a:latin typeface="Aptos ExtraBold" panose="020B0004020202020204" pitchFamily="34" charset="0"/>
              </a:defRPr>
            </a:lvl1pPr>
          </a:lstStyle>
          <a:p>
            <a:r>
              <a:rPr lang="en-US" dirty="0"/>
              <a:t>Click to edit Master title style</a:t>
            </a:r>
          </a:p>
        </p:txBody>
      </p:sp>
      <p:sp>
        <p:nvSpPr>
          <p:cNvPr id="4" name="Slide Number Placeholder 3">
            <a:extLst>
              <a:ext uri="{FF2B5EF4-FFF2-40B4-BE49-F238E27FC236}">
                <a16:creationId xmlns:a16="http://schemas.microsoft.com/office/drawing/2014/main" id="{749435B5-7759-A711-1EA1-FB0AD1EDD6D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9B14E06F-A594-29EB-F347-D48779BC7E5C}"/>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E5F285DC-F938-1A61-4D9D-1CA091DFCAA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8" name="Content Placeholder 2">
            <a:extLst>
              <a:ext uri="{FF2B5EF4-FFF2-40B4-BE49-F238E27FC236}">
                <a16:creationId xmlns:a16="http://schemas.microsoft.com/office/drawing/2014/main" id="{FF753A7E-A89D-CEB2-D7B7-5B96721BEE53}"/>
              </a:ext>
            </a:extLst>
          </p:cNvPr>
          <p:cNvSpPr>
            <a:spLocks noGrp="1"/>
          </p:cNvSpPr>
          <p:nvPr>
            <p:ph sz="half" idx="10" hasCustomPrompt="1"/>
          </p:nvPr>
        </p:nvSpPr>
        <p:spPr>
          <a:xfrm>
            <a:off x="2651760" y="1832597"/>
            <a:ext cx="8702040" cy="421800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5650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862993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C81E329-540D-A553-20B2-D75ED0E93A6B}"/>
              </a:ext>
            </a:extLst>
          </p:cNvPr>
          <p:cNvSpPr>
            <a:spLocks noGrp="1"/>
          </p:cNvSpPr>
          <p:nvPr>
            <p:ph sz="half" idx="14" hasCustomPrompt="1"/>
          </p:nvPr>
        </p:nvSpPr>
        <p:spPr>
          <a:xfrm>
            <a:off x="7588424" y="1814159"/>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a:extLst>
              <a:ext uri="{FF2B5EF4-FFF2-40B4-BE49-F238E27FC236}">
                <a16:creationId xmlns:a16="http://schemas.microsoft.com/office/drawing/2014/main" id="{FEA1BFCF-C110-5578-587C-9E6B3793C26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949DC6E8-B1A0-5140-62A3-E6B03C705150}"/>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73A7DFC7-4904-DB3C-7958-732706DEEFC8}"/>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0" name="Title 1">
            <a:extLst>
              <a:ext uri="{FF2B5EF4-FFF2-40B4-BE49-F238E27FC236}">
                <a16:creationId xmlns:a16="http://schemas.microsoft.com/office/drawing/2014/main" id="{67F51D27-64CD-5D3A-C3AD-CCD929A007C2}"/>
              </a:ext>
            </a:extLst>
          </p:cNvPr>
          <p:cNvSpPr txBox="1">
            <a:spLocks/>
          </p:cNvSpPr>
          <p:nvPr userDrawn="1"/>
        </p:nvSpPr>
        <p:spPr>
          <a:xfrm>
            <a:off x="2399986" y="909572"/>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4B8D"/>
                </a:solidFill>
                <a:latin typeface="+mj-lt"/>
                <a:ea typeface="+mj-ea"/>
                <a:cs typeface="+mj-cs"/>
              </a:defRPr>
            </a:lvl1pPr>
          </a:lstStyle>
          <a:p>
            <a:r>
              <a:rPr lang="en-US" dirty="0">
                <a:latin typeface="Aptos ExtraBold" panose="020B0004020202020204" pitchFamily="34" charset="0"/>
              </a:rPr>
              <a:t>Click to edit Master title</a:t>
            </a:r>
          </a:p>
        </p:txBody>
      </p:sp>
      <p:sp>
        <p:nvSpPr>
          <p:cNvPr id="13" name="Content Placeholder 2">
            <a:extLst>
              <a:ext uri="{FF2B5EF4-FFF2-40B4-BE49-F238E27FC236}">
                <a16:creationId xmlns:a16="http://schemas.microsoft.com/office/drawing/2014/main" id="{87D6D447-06FB-5C60-B2EF-191A2F3D604B}"/>
              </a:ext>
            </a:extLst>
          </p:cNvPr>
          <p:cNvSpPr>
            <a:spLocks noGrp="1"/>
          </p:cNvSpPr>
          <p:nvPr>
            <p:ph sz="half" idx="13" hasCustomPrompt="1"/>
          </p:nvPr>
        </p:nvSpPr>
        <p:spPr>
          <a:xfrm>
            <a:off x="2448626" y="1802693"/>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338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F95F5A1-19B2-C58E-F726-12CCE90D2607}"/>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3" name="Date Placeholder 3">
            <a:extLst>
              <a:ext uri="{FF2B5EF4-FFF2-40B4-BE49-F238E27FC236}">
                <a16:creationId xmlns:a16="http://schemas.microsoft.com/office/drawing/2014/main" id="{87539D5F-1413-A3DF-7BA2-530643F20AC6}"/>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4" name="Footer Placeholder 4">
            <a:extLst>
              <a:ext uri="{FF2B5EF4-FFF2-40B4-BE49-F238E27FC236}">
                <a16:creationId xmlns:a16="http://schemas.microsoft.com/office/drawing/2014/main" id="{D49B1A90-2304-FA4A-A44E-39DD67FA309E}"/>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7870632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8AC-4F53-0A16-87F1-1F51B843E1A5}"/>
              </a:ext>
            </a:extLst>
          </p:cNvPr>
          <p:cNvSpPr>
            <a:spLocks noGrp="1"/>
          </p:cNvSpPr>
          <p:nvPr>
            <p:ph type="title"/>
          </p:nvPr>
        </p:nvSpPr>
        <p:spPr>
          <a:xfrm>
            <a:off x="2434590" y="457200"/>
            <a:ext cx="4663440" cy="1600200"/>
          </a:xfrm>
          <a:prstGeom prst="rect">
            <a:avLst/>
          </a:prstGeom>
        </p:spPr>
        <p:txBody>
          <a:bodyPr anchor="b"/>
          <a:lstStyle>
            <a:lvl1pPr>
              <a:defRPr sz="3200">
                <a:solidFill>
                  <a:srgbClr val="004B8D"/>
                </a:solidFill>
                <a:latin typeface="Aptos ExtraBold" panose="020B0004020202020204" pitchFamily="34" charset="0"/>
              </a:defRPr>
            </a:lvl1pPr>
          </a:lstStyle>
          <a:p>
            <a:r>
              <a:rPr lang="en-US" dirty="0"/>
              <a:t>Click to edit Master title</a:t>
            </a:r>
          </a:p>
        </p:txBody>
      </p:sp>
      <p:sp>
        <p:nvSpPr>
          <p:cNvPr id="4" name="Text Placeholder 3">
            <a:extLst>
              <a:ext uri="{FF2B5EF4-FFF2-40B4-BE49-F238E27FC236}">
                <a16:creationId xmlns:a16="http://schemas.microsoft.com/office/drawing/2014/main" id="{FE4780BE-6366-A722-165E-ACFCA458C65F}"/>
              </a:ext>
            </a:extLst>
          </p:cNvPr>
          <p:cNvSpPr>
            <a:spLocks noGrp="1"/>
          </p:cNvSpPr>
          <p:nvPr>
            <p:ph type="body" sz="half" idx="2" hasCustomPrompt="1"/>
          </p:nvPr>
        </p:nvSpPr>
        <p:spPr>
          <a:xfrm>
            <a:off x="2434590" y="2057400"/>
            <a:ext cx="4663440" cy="3811588"/>
          </a:xfrm>
          <a:prstGeom prst="rect">
            <a:avLst/>
          </a:prstGeom>
        </p:spPr>
        <p:txBody>
          <a:bodyPr/>
          <a:lstStyle>
            <a:lvl1pPr marL="0" indent="0">
              <a:buNone/>
              <a:defRPr sz="1600">
                <a:solidFill>
                  <a:schemeClr val="tx1">
                    <a:lumMod val="65000"/>
                    <a:lumOff val="35000"/>
                  </a:schemeClr>
                </a:solidFill>
                <a:latin typeface="Aptos ExtraBold"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subhead</a:t>
            </a:r>
          </a:p>
        </p:txBody>
      </p:sp>
      <p:sp>
        <p:nvSpPr>
          <p:cNvPr id="5" name="Slide Number Placeholder 3">
            <a:extLst>
              <a:ext uri="{FF2B5EF4-FFF2-40B4-BE49-F238E27FC236}">
                <a16:creationId xmlns:a16="http://schemas.microsoft.com/office/drawing/2014/main" id="{0A325C9A-3D6D-3D9C-6703-22905F116E9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6" name="Date Placeholder 3">
            <a:extLst>
              <a:ext uri="{FF2B5EF4-FFF2-40B4-BE49-F238E27FC236}">
                <a16:creationId xmlns:a16="http://schemas.microsoft.com/office/drawing/2014/main" id="{1DD654AD-D1FA-ADAC-532A-B925F10A9387}"/>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7" name="Footer Placeholder 4">
            <a:extLst>
              <a:ext uri="{FF2B5EF4-FFF2-40B4-BE49-F238E27FC236}">
                <a16:creationId xmlns:a16="http://schemas.microsoft.com/office/drawing/2014/main" id="{2BBDA375-E78F-77C0-E0BD-31C0EDBF6FCC}"/>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11" name="Content Placeholder 2">
            <a:extLst>
              <a:ext uri="{FF2B5EF4-FFF2-40B4-BE49-F238E27FC236}">
                <a16:creationId xmlns:a16="http://schemas.microsoft.com/office/drawing/2014/main" id="{88CB1652-E771-09F1-CC40-15CED5869301}"/>
              </a:ext>
            </a:extLst>
          </p:cNvPr>
          <p:cNvSpPr>
            <a:spLocks noGrp="1"/>
          </p:cNvSpPr>
          <p:nvPr>
            <p:ph sz="half" idx="13" hasCustomPrompt="1"/>
          </p:nvPr>
        </p:nvSpPr>
        <p:spPr>
          <a:xfrm>
            <a:off x="7520939" y="996949"/>
            <a:ext cx="4114799" cy="4703459"/>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dirty="0"/>
              <a:t>Bullet list 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4746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41158584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725411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65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dirty="0"/>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7896471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dirty="0"/>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a:t>
            </a:r>
          </a:p>
        </p:txBody>
      </p:sp>
    </p:spTree>
    <p:extLst>
      <p:ext uri="{BB962C8B-B14F-4D97-AF65-F5344CB8AC3E}">
        <p14:creationId xmlns:p14="http://schemas.microsoft.com/office/powerpoint/2010/main" val="1976972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5pPr marL="914400" indent="-1158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a:extLst>
              <a:ext uri="{FF2B5EF4-FFF2-40B4-BE49-F238E27FC236}">
                <a16:creationId xmlns:a16="http://schemas.microsoft.com/office/drawing/2014/main" id="{F3D2EDDF-C660-97C9-8C6E-3261507402EE}"/>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8" name="Date Placeholder 3">
            <a:extLst>
              <a:ext uri="{FF2B5EF4-FFF2-40B4-BE49-F238E27FC236}">
                <a16:creationId xmlns:a16="http://schemas.microsoft.com/office/drawing/2014/main" id="{8A8263E7-5313-E514-F77B-DD547DD3448F}"/>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9" name="Footer Placeholder 4">
            <a:extLst>
              <a:ext uri="{FF2B5EF4-FFF2-40B4-BE49-F238E27FC236}">
                <a16:creationId xmlns:a16="http://schemas.microsoft.com/office/drawing/2014/main" id="{A781BD62-5225-C42E-AD44-EB6056CDB766}"/>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8AF9F85C-727B-1B2B-36FF-44456BB7A0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234959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dirty="0"/>
              <a:t>Click to edit Master title style</a:t>
            </a:r>
          </a:p>
        </p:txBody>
      </p:sp>
    </p:spTree>
    <p:extLst>
      <p:ext uri="{BB962C8B-B14F-4D97-AF65-F5344CB8AC3E}">
        <p14:creationId xmlns:p14="http://schemas.microsoft.com/office/powerpoint/2010/main" val="42221465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dirty="0"/>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392046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Tree>
    <p:extLst>
      <p:ext uri="{BB962C8B-B14F-4D97-AF65-F5344CB8AC3E}">
        <p14:creationId xmlns:p14="http://schemas.microsoft.com/office/powerpoint/2010/main" val="3621330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917619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671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456452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ext and Bullet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hasCustomPrompt="1"/>
          </p:nvPr>
        </p:nvSpPr>
        <p:spPr>
          <a:xfrm>
            <a:off x="408576" y="1616617"/>
            <a:ext cx="4061825" cy="4351338"/>
          </a:xfrm>
        </p:spPr>
        <p:txBody>
          <a:bodyPr/>
          <a:lstStyle>
            <a:lvl1pPr marL="0" marR="0" indent="0" algn="l" defTabSz="914400" rtl="0" eaLnBrk="1" fontAlgn="auto" latinLnBrk="0" hangingPunct="1">
              <a:lnSpc>
                <a:spcPts val="1400"/>
              </a:lnSpc>
              <a:spcBef>
                <a:spcPts val="0"/>
              </a:spcBef>
              <a:spcAft>
                <a:spcPts val="600"/>
              </a:spcAft>
              <a:buClr>
                <a:srgbClr val="002A7E"/>
              </a:buClr>
              <a:buSzTx/>
              <a:buFontTx/>
              <a:buNone/>
              <a:tabLst/>
              <a:defRPr sz="1100"/>
            </a:lvl1pPr>
            <a:lvl2pPr marL="225425" indent="0">
              <a:buFontTx/>
              <a:buNone/>
              <a:defRPr sz="1100"/>
            </a:lvl2pPr>
            <a:lvl3pPr marL="460375" indent="0">
              <a:buFontTx/>
              <a:buNone/>
              <a:defRPr sz="1100"/>
            </a:lvl3pPr>
            <a:lvl4pPr marL="627063" indent="0">
              <a:buFontTx/>
              <a:buNone/>
              <a:defRPr sz="1100"/>
            </a:lvl4pPr>
            <a:lvl5pPr marL="798513" indent="0">
              <a:buFontTx/>
              <a:buNone/>
              <a:defRPr sz="1100"/>
            </a:lvl5pPr>
          </a:lstStyle>
          <a:p>
            <a:pPr marL="0" marR="0" lvl="0" indent="0" algn="l" defTabSz="914400" rtl="0" eaLnBrk="1" fontAlgn="auto" latinLnBrk="0" hangingPunct="1">
              <a:lnSpc>
                <a:spcPts val="1400"/>
              </a:lnSpc>
              <a:spcBef>
                <a:spcPts val="0"/>
              </a:spcBef>
              <a:spcAft>
                <a:spcPts val="600"/>
              </a:spcAft>
              <a:buClr>
                <a:srgbClr val="002A7E"/>
              </a:buClr>
              <a:buSzTx/>
              <a:buFontTx/>
              <a:buNone/>
              <a:tabLst/>
              <a:defRPr/>
            </a:pPr>
            <a:r>
              <a:rPr lang="en-US" altLang="en-US" sz="1100" dirty="0">
                <a:latin typeface="Arial" panose="020B0604020202020204" pitchFamily="34" charset="0"/>
                <a:cs typeface="Arial" panose="020B0604020202020204" pitchFamily="34" charset="0"/>
              </a:rPr>
              <a:t>Click here to edit text. This is a sample text box. Regular text should be 11 pt. Arial.  Click here to edit text. This is a sample text box. 11 pt. Arial.  Click here to edit text. </a:t>
            </a:r>
            <a:endParaRPr lang="en-US" dirty="0"/>
          </a:p>
        </p:txBody>
      </p:sp>
      <p:sp>
        <p:nvSpPr>
          <p:cNvPr id="8" name="Content Placeholder 2"/>
          <p:cNvSpPr>
            <a:spLocks noGrp="1"/>
          </p:cNvSpPr>
          <p:nvPr>
            <p:ph sz="half" idx="10"/>
          </p:nvPr>
        </p:nvSpPr>
        <p:spPr>
          <a:xfrm>
            <a:off x="4828902" y="1616617"/>
            <a:ext cx="6956697"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952164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B2179-804E-1845-81C1-5C0B38225AB5}"/>
              </a:ext>
            </a:extLst>
          </p:cNvPr>
          <p:cNvSpPr>
            <a:spLocks noGrp="1"/>
          </p:cNvSpPr>
          <p:nvPr>
            <p:ph type="title"/>
          </p:nvPr>
        </p:nvSpPr>
        <p:spPr/>
        <p:txBody>
          <a:bodyPr/>
          <a:lstStyle/>
          <a:p>
            <a:r>
              <a:rPr lang="en-US" dirty="0"/>
              <a:t>Click to edit Master title</a:t>
            </a:r>
          </a:p>
        </p:txBody>
      </p:sp>
      <p:sp>
        <p:nvSpPr>
          <p:cNvPr id="10" name="Slide Number Placeholder 3">
            <a:extLst>
              <a:ext uri="{FF2B5EF4-FFF2-40B4-BE49-F238E27FC236}">
                <a16:creationId xmlns:a16="http://schemas.microsoft.com/office/drawing/2014/main" id="{CD513903-D18A-85BD-96D6-A24BC06D9BA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187C181-79C0-8284-1BB1-024A71329CAC}"/>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7758E7F4-F139-EBEE-C8FB-A50CFE4A83DE}"/>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2483427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4.png"/><Relationship Id="rId5" Type="http://schemas.openxmlformats.org/officeDocument/2006/relationships/slideLayout" Target="../slideLayouts/slideLayout23.xml"/><Relationship Id="rId10" Type="http://schemas.openxmlformats.org/officeDocument/2006/relationships/image" Target="../media/image3.png"/><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9.jpeg"/><Relationship Id="rId18" Type="http://schemas.openxmlformats.org/officeDocument/2006/relationships/image" Target="../media/image13.png"/><Relationship Id="rId3" Type="http://schemas.openxmlformats.org/officeDocument/2006/relationships/slideLayout" Target="../slideLayouts/slideLayout29.xml"/><Relationship Id="rId21" Type="http://schemas.microsoft.com/office/2007/relationships/hdphoto" Target="../media/hdphoto5.wdp"/><Relationship Id="rId7" Type="http://schemas.openxmlformats.org/officeDocument/2006/relationships/image" Target="../media/image5.png"/><Relationship Id="rId12" Type="http://schemas.openxmlformats.org/officeDocument/2006/relationships/image" Target="../media/image8.png"/><Relationship Id="rId17" Type="http://schemas.openxmlformats.org/officeDocument/2006/relationships/image" Target="../media/image12.png"/><Relationship Id="rId2" Type="http://schemas.openxmlformats.org/officeDocument/2006/relationships/slideLayout" Target="../slideLayouts/slideLayout28.xml"/><Relationship Id="rId16" Type="http://schemas.microsoft.com/office/2007/relationships/hdphoto" Target="../media/hdphoto3.wdp"/><Relationship Id="rId20" Type="http://schemas.openxmlformats.org/officeDocument/2006/relationships/image" Target="../media/image14.png"/><Relationship Id="rId1" Type="http://schemas.openxmlformats.org/officeDocument/2006/relationships/slideLayout" Target="../slideLayouts/slideLayout27.xml"/><Relationship Id="rId6" Type="http://schemas.openxmlformats.org/officeDocument/2006/relationships/theme" Target="../theme/theme4.xml"/><Relationship Id="rId11" Type="http://schemas.microsoft.com/office/2007/relationships/hdphoto" Target="../media/hdphoto2.wdp"/><Relationship Id="rId24" Type="http://schemas.openxmlformats.org/officeDocument/2006/relationships/image" Target="../media/image17.png"/><Relationship Id="rId5" Type="http://schemas.openxmlformats.org/officeDocument/2006/relationships/slideLayout" Target="../slideLayouts/slideLayout31.xml"/><Relationship Id="rId15" Type="http://schemas.openxmlformats.org/officeDocument/2006/relationships/image" Target="../media/image11.png"/><Relationship Id="rId23" Type="http://schemas.openxmlformats.org/officeDocument/2006/relationships/image" Target="../media/image16.png"/><Relationship Id="rId10" Type="http://schemas.openxmlformats.org/officeDocument/2006/relationships/image" Target="../media/image7.png"/><Relationship Id="rId19" Type="http://schemas.microsoft.com/office/2007/relationships/hdphoto" Target="../media/hdphoto4.wdp"/><Relationship Id="rId4" Type="http://schemas.openxmlformats.org/officeDocument/2006/relationships/slideLayout" Target="../slideLayouts/slideLayout30.xml"/><Relationship Id="rId9" Type="http://schemas.openxmlformats.org/officeDocument/2006/relationships/image" Target="../media/image6.png"/><Relationship Id="rId14" Type="http://schemas.openxmlformats.org/officeDocument/2006/relationships/image" Target="../media/image10.jpeg"/><Relationship Id="rId22" Type="http://schemas.openxmlformats.org/officeDocument/2006/relationships/image" Target="../media/image1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F90F5-BAAB-C17F-075E-CA6017A6C8A9}"/>
              </a:ext>
            </a:extLst>
          </p:cNvPr>
          <p:cNvPicPr>
            <a:picLocks noChangeAspect="1"/>
          </p:cNvPicPr>
          <p:nvPr userDrawn="1"/>
        </p:nvPicPr>
        <p:blipFill>
          <a:blip r:embed="rId10">
            <a:extLst>
              <a:ext uri="{28A0092B-C50C-407E-A947-70E740481C1C}">
                <a14:useLocalDpi xmlns:a14="http://schemas.microsoft.com/office/drawing/2010/main" val="0"/>
              </a:ext>
            </a:extLst>
          </a:blip>
          <a:srcRect t="9280" b="9280"/>
          <a:stretch/>
        </p:blipFill>
        <p:spPr>
          <a:xfrm>
            <a:off x="6" y="0"/>
            <a:ext cx="12191987" cy="1098890"/>
          </a:xfrm>
          <a:prstGeom prst="rect">
            <a:avLst/>
          </a:prstGeom>
        </p:spPr>
      </p:pic>
      <p:pic>
        <p:nvPicPr>
          <p:cNvPr id="11" name="Picture 10">
            <a:extLst>
              <a:ext uri="{FF2B5EF4-FFF2-40B4-BE49-F238E27FC236}">
                <a16:creationId xmlns:a16="http://schemas.microsoft.com/office/drawing/2014/main" id="{8BDD7406-5FC7-A2BF-908A-F417BC4448AC}"/>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364675" y="118616"/>
            <a:ext cx="1489526" cy="746833"/>
          </a:xfrm>
          <a:prstGeom prst="rect">
            <a:avLst/>
          </a:prstGeom>
        </p:spPr>
      </p:pic>
      <p:sp>
        <p:nvSpPr>
          <p:cNvPr id="4" name="Slide Number Placeholder 3"/>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2" name="Title Placeholder 1"/>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03500" y="1607907"/>
            <a:ext cx="10515600" cy="4351338"/>
          </a:xfrm>
          <a:prstGeom prst="rect">
            <a:avLst/>
          </a:prstGeom>
        </p:spPr>
        <p:txBody>
          <a:bodyPr vert="horz" lIns="0" tIns="0" rIns="0" bIns="0" rtlCol="0">
            <a:noAutofit/>
          </a:bodyPr>
          <a:lstStyle/>
          <a:p>
            <a:pPr lvl="0"/>
            <a:r>
              <a:rPr lang="en-US" dirty="0"/>
              <a:t>Edit Master text styles  24pt</a:t>
            </a:r>
          </a:p>
          <a:p>
            <a:pPr lvl="1"/>
            <a:r>
              <a:rPr lang="en-US" dirty="0"/>
              <a:t>Second level   20 pt</a:t>
            </a:r>
          </a:p>
          <a:p>
            <a:pPr lvl="2"/>
            <a:r>
              <a:rPr lang="en-US" dirty="0"/>
              <a:t>Third level   18 pt</a:t>
            </a:r>
          </a:p>
          <a:p>
            <a:pPr lvl="3"/>
            <a:r>
              <a:rPr lang="en-US" dirty="0"/>
              <a:t>Fourth level 14 pt</a:t>
            </a:r>
          </a:p>
          <a:p>
            <a:pPr lvl="4"/>
            <a:r>
              <a:rPr lang="en-US" dirty="0"/>
              <a:t>Fifth level 11 pt</a:t>
            </a:r>
          </a:p>
        </p:txBody>
      </p:sp>
      <p:cxnSp>
        <p:nvCxnSpPr>
          <p:cNvPr id="7" name="Straight Connector 6">
            <a:extLst>
              <a:ext uri="{FF2B5EF4-FFF2-40B4-BE49-F238E27FC236}">
                <a16:creationId xmlns:a16="http://schemas.microsoft.com/office/drawing/2014/main" id="{192B1373-888D-6A97-B961-72AF686E8FE2}"/>
              </a:ext>
            </a:extLst>
          </p:cNvPr>
          <p:cNvCxnSpPr>
            <a:cxnSpLocks/>
          </p:cNvCxnSpPr>
          <p:nvPr userDrawn="1"/>
        </p:nvCxnSpPr>
        <p:spPr>
          <a:xfrm>
            <a:off x="0" y="1098890"/>
            <a:ext cx="12192000"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BAF6002-E00B-4044-D945-332A39CCBD3C}"/>
              </a:ext>
            </a:extLst>
          </p:cNvPr>
          <p:cNvCxnSpPr>
            <a:cxnSpLocks/>
          </p:cNvCxnSpPr>
          <p:nvPr userDrawn="1"/>
        </p:nvCxnSpPr>
        <p:spPr>
          <a:xfrm>
            <a:off x="2216488" y="0"/>
            <a:ext cx="0" cy="109889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12" name="Title 3">
            <a:extLst>
              <a:ext uri="{FF2B5EF4-FFF2-40B4-BE49-F238E27FC236}">
                <a16:creationId xmlns:a16="http://schemas.microsoft.com/office/drawing/2014/main" id="{7B82BD1C-F39A-58B6-105A-02156CC4499E}"/>
              </a:ext>
            </a:extLst>
          </p:cNvPr>
          <p:cNvSpPr txBox="1">
            <a:spLocks/>
          </p:cNvSpPr>
          <p:nvPr userDrawn="1"/>
        </p:nvSpPr>
        <p:spPr>
          <a:xfrm>
            <a:off x="-64551" y="699662"/>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9" name="Date Placeholder 3">
            <a:extLst>
              <a:ext uri="{FF2B5EF4-FFF2-40B4-BE49-F238E27FC236}">
                <a16:creationId xmlns:a16="http://schemas.microsoft.com/office/drawing/2014/main" id="{61397FEC-FA7C-0443-00DD-16145AB0E660}"/>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0" name="Footer Placeholder 4">
            <a:extLst>
              <a:ext uri="{FF2B5EF4-FFF2-40B4-BE49-F238E27FC236}">
                <a16:creationId xmlns:a16="http://schemas.microsoft.com/office/drawing/2014/main" id="{2023FE4C-011F-68F0-899D-E94C92EB06B2}"/>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49809951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825" r:id="rId5"/>
    <p:sldLayoutId id="2147483826" r:id="rId6"/>
    <p:sldLayoutId id="2147483827" r:id="rId7"/>
    <p:sldLayoutId id="2147483828" r:id="rId8"/>
  </p:sldLayoutIdLst>
  <p:hf hdr="0" ftr="0" dt="0"/>
  <p:txStyles>
    <p:title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p:titleStyle>
    <p:body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FF6315-9092-3E12-181E-E7552477996D}"/>
              </a:ext>
            </a:extLst>
          </p:cNvPr>
          <p:cNvSpPr>
            <a:spLocks noGrp="1"/>
          </p:cNvSpPr>
          <p:nvPr>
            <p:ph type="title"/>
          </p:nvPr>
        </p:nvSpPr>
        <p:spPr>
          <a:xfrm>
            <a:off x="838200" y="365125"/>
            <a:ext cx="10515600" cy="1325563"/>
          </a:xfrm>
          <a:prstGeom prst="rect">
            <a:avLst/>
          </a:prstGeom>
        </p:spPr>
        <p:txBody>
          <a:bodyPr vert="horz" lIns="0" tIns="0" rIns="0" bIns="0" rtlCol="0" anchor="ctr" anchorCtr="0">
            <a:noAutofit/>
          </a:bodyPr>
          <a:lstStyle/>
          <a:p>
            <a:r>
              <a:rPr lang="en-US" dirty="0"/>
              <a:t>Click to edit Master title</a:t>
            </a:r>
          </a:p>
        </p:txBody>
      </p:sp>
      <p:sp>
        <p:nvSpPr>
          <p:cNvPr id="13" name="Text Placeholder 2">
            <a:extLst>
              <a:ext uri="{FF2B5EF4-FFF2-40B4-BE49-F238E27FC236}">
                <a16:creationId xmlns:a16="http://schemas.microsoft.com/office/drawing/2014/main" id="{3393433D-5024-A1BF-015E-925CA3587056}"/>
              </a:ext>
            </a:extLst>
          </p:cNvPr>
          <p:cNvSpPr txBox="1">
            <a:spLocks/>
          </p:cNvSpPr>
          <p:nvPr userDrawn="1"/>
        </p:nvSpPr>
        <p:spPr>
          <a:xfrm>
            <a:off x="4508572" y="2911414"/>
            <a:ext cx="10515600" cy="435133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5" name="Slide Number Placeholder 3">
            <a:extLst>
              <a:ext uri="{FF2B5EF4-FFF2-40B4-BE49-F238E27FC236}">
                <a16:creationId xmlns:a16="http://schemas.microsoft.com/office/drawing/2014/main" id="{36B95831-21B2-62E9-2988-EBA570B5585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6" name="Date Placeholder 3">
            <a:extLst>
              <a:ext uri="{FF2B5EF4-FFF2-40B4-BE49-F238E27FC236}">
                <a16:creationId xmlns:a16="http://schemas.microsoft.com/office/drawing/2014/main" id="{EC914952-BCB1-DAA3-6CE5-5A127C6647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7" name="Footer Placeholder 4">
            <a:extLst>
              <a:ext uri="{FF2B5EF4-FFF2-40B4-BE49-F238E27FC236}">
                <a16:creationId xmlns:a16="http://schemas.microsoft.com/office/drawing/2014/main" id="{EB0C0D00-FC76-C576-69AD-4F1A47A2E24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spTree>
    <p:extLst>
      <p:ext uri="{BB962C8B-B14F-4D97-AF65-F5344CB8AC3E}">
        <p14:creationId xmlns:p14="http://schemas.microsoft.com/office/powerpoint/2010/main" val="109988926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817" r:id="rId9"/>
    <p:sldLayoutId id="2147483818" r:id="rId10"/>
  </p:sldLayoutIdLst>
  <p:txStyles>
    <p:titleStyle>
      <a:lvl1pPr algn="l" defTabSz="914400" rtl="0" eaLnBrk="1" latinLnBrk="0" hangingPunct="1">
        <a:lnSpc>
          <a:spcPct val="90000"/>
        </a:lnSpc>
        <a:spcBef>
          <a:spcPct val="0"/>
        </a:spcBef>
        <a:buNone/>
        <a:defRPr sz="4400" kern="1200">
          <a:solidFill>
            <a:srgbClr val="004B8D"/>
          </a:solidFill>
          <a:latin typeface="Aptos ExtraBold"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1E427F"/>
        </a:buClr>
        <a:buFont typeface="Wingdings" panose="05000000000000000000" pitchFamily="2" charset="2"/>
        <a:buChar char="§"/>
        <a:defRPr lang="en-US" sz="2000" kern="1200" noProof="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EF1F65-3FA6-F2B5-C5B3-2B847AA7617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0" y="0"/>
            <a:ext cx="2060278" cy="6876909"/>
          </a:xfrm>
          <a:prstGeom prst="rect">
            <a:avLst/>
          </a:prstGeom>
        </p:spPr>
      </p:pic>
      <p:cxnSp>
        <p:nvCxnSpPr>
          <p:cNvPr id="2" name="Straight Connector 1">
            <a:extLst>
              <a:ext uri="{FF2B5EF4-FFF2-40B4-BE49-F238E27FC236}">
                <a16:creationId xmlns:a16="http://schemas.microsoft.com/office/drawing/2014/main" id="{B54B9D08-805D-B42C-167F-3F3FEBF16C4E}"/>
              </a:ext>
            </a:extLst>
          </p:cNvPr>
          <p:cNvCxnSpPr>
            <a:cxnSpLocks/>
          </p:cNvCxnSpPr>
          <p:nvPr userDrawn="1"/>
        </p:nvCxnSpPr>
        <p:spPr>
          <a:xfrm>
            <a:off x="0" y="1434264"/>
            <a:ext cx="2060278" cy="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BC71DC02-9E93-DC7E-F950-F343E85791CD}"/>
              </a:ext>
            </a:extLst>
          </p:cNvPr>
          <p:cNvSpPr txBox="1">
            <a:spLocks/>
          </p:cNvSpPr>
          <p:nvPr userDrawn="1"/>
        </p:nvSpPr>
        <p:spPr>
          <a:xfrm>
            <a:off x="-159418" y="1018139"/>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dirty="0">
                <a:solidFill>
                  <a:schemeClr val="bg1"/>
                </a:solidFill>
                <a:latin typeface="Franklin Gothic Demi" panose="020B0703020102020204" pitchFamily="34" charset="0"/>
              </a:rPr>
              <a:t>Ready. Resourceful. Responsive.</a:t>
            </a:r>
          </a:p>
        </p:txBody>
      </p:sp>
      <p:sp>
        <p:nvSpPr>
          <p:cNvPr id="8" name="Slide Number Placeholder 3">
            <a:extLst>
              <a:ext uri="{FF2B5EF4-FFF2-40B4-BE49-F238E27FC236}">
                <a16:creationId xmlns:a16="http://schemas.microsoft.com/office/drawing/2014/main" id="{3B0F325E-18DC-D6E5-49A8-696D54ECBC5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dirty="0"/>
          </a:p>
        </p:txBody>
      </p:sp>
      <p:sp>
        <p:nvSpPr>
          <p:cNvPr id="11" name="Date Placeholder 3">
            <a:extLst>
              <a:ext uri="{FF2B5EF4-FFF2-40B4-BE49-F238E27FC236}">
                <a16:creationId xmlns:a16="http://schemas.microsoft.com/office/drawing/2014/main" id="{F53B670D-6153-A2B0-EE21-5CA50088B7BB}"/>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dirty="0"/>
              <a:t>12Jun2025</a:t>
            </a:r>
          </a:p>
        </p:txBody>
      </p:sp>
      <p:sp>
        <p:nvSpPr>
          <p:cNvPr id="12" name="Footer Placeholder 4">
            <a:extLst>
              <a:ext uri="{FF2B5EF4-FFF2-40B4-BE49-F238E27FC236}">
                <a16:creationId xmlns:a16="http://schemas.microsoft.com/office/drawing/2014/main" id="{DCB408A1-4A32-C2DD-1995-18E700119E4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dirty="0"/>
          </a:p>
        </p:txBody>
      </p:sp>
      <p:pic>
        <p:nvPicPr>
          <p:cNvPr id="3" name="Picture 2">
            <a:extLst>
              <a:ext uri="{FF2B5EF4-FFF2-40B4-BE49-F238E27FC236}">
                <a16:creationId xmlns:a16="http://schemas.microsoft.com/office/drawing/2014/main" id="{0ECE2E45-2A4F-CBE6-0646-969B140214C6}"/>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83020" y="219072"/>
            <a:ext cx="1893389" cy="949327"/>
          </a:xfrm>
          <a:prstGeom prst="rect">
            <a:avLst/>
          </a:prstGeom>
        </p:spPr>
      </p:pic>
    </p:spTree>
    <p:extLst>
      <p:ext uri="{BB962C8B-B14F-4D97-AF65-F5344CB8AC3E}">
        <p14:creationId xmlns:p14="http://schemas.microsoft.com/office/powerpoint/2010/main" val="248754095"/>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2" r:id="rId5"/>
    <p:sldLayoutId id="2147483783" r:id="rId6"/>
    <p:sldLayoutId id="2147483819" r:id="rId7"/>
    <p:sldLayoutId id="214748382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2D4F760-E598-0A1D-EC4C-40477EF95D06}"/>
              </a:ext>
            </a:extLst>
          </p:cNvPr>
          <p:cNvPicPr/>
          <p:nvPr userDrawn="1"/>
        </p:nvPicPr>
        <p:blipFill rotWithShape="1">
          <a:blip r:embed="rId7" cstate="print">
            <a:alphaModFix/>
            <a:extLst>
              <a:ext uri="{BEBA8EAE-BF5A-486C-A8C5-ECC9F3942E4B}">
                <a14:imgProps xmlns:a14="http://schemas.microsoft.com/office/drawing/2010/main">
                  <a14:imgLayer r:embed="rId8">
                    <a14:imgEffect>
                      <a14:sharpenSoften amount="10000"/>
                    </a14:imgEffect>
                    <a14:imgEffect>
                      <a14:brightnessContrast bright="2000"/>
                    </a14:imgEffect>
                  </a14:imgLayer>
                </a14:imgProps>
              </a:ext>
              <a:ext uri="{28A0092B-C50C-407E-A947-70E740481C1C}">
                <a14:useLocalDpi xmlns:a14="http://schemas.microsoft.com/office/drawing/2010/main"/>
              </a:ext>
            </a:extLst>
          </a:blip>
          <a:srcRect/>
          <a:stretch/>
        </p:blipFill>
        <p:spPr>
          <a:xfrm>
            <a:off x="4750673" y="737220"/>
            <a:ext cx="2229743" cy="2356510"/>
          </a:xfrm>
          <a:prstGeom prst="rect">
            <a:avLst/>
          </a:prstGeom>
          <a:ln>
            <a:noFill/>
          </a:ln>
        </p:spPr>
      </p:pic>
      <p:pic>
        <p:nvPicPr>
          <p:cNvPr id="16" name="Picture 15">
            <a:extLst>
              <a:ext uri="{FF2B5EF4-FFF2-40B4-BE49-F238E27FC236}">
                <a16:creationId xmlns:a16="http://schemas.microsoft.com/office/drawing/2014/main" id="{9EC5DA30-FCF7-93BA-0787-0A593AF189D1}"/>
              </a:ext>
            </a:extLst>
          </p:cNvPr>
          <p:cNvPicPr>
            <a:picLocks noChangeAspect="1"/>
          </p:cNvPicPr>
          <p:nvPr userDrawn="1"/>
        </p:nvPicPr>
        <p:blipFill>
          <a:blip r:embed="rId9" cstate="print">
            <a:extLst>
              <a:ext uri="{28A0092B-C50C-407E-A947-70E740481C1C}">
                <a14:useLocalDpi xmlns:a14="http://schemas.microsoft.com/office/drawing/2010/main"/>
              </a:ext>
            </a:extLst>
          </a:blip>
          <a:srcRect/>
          <a:stretch/>
        </p:blipFill>
        <p:spPr>
          <a:xfrm>
            <a:off x="2603500" y="204699"/>
            <a:ext cx="1954615" cy="1028054"/>
          </a:xfrm>
          <a:prstGeom prst="rect">
            <a:avLst/>
          </a:prstGeom>
        </p:spPr>
      </p:pic>
      <p:pic>
        <p:nvPicPr>
          <p:cNvPr id="17" name="Picture 16">
            <a:extLst>
              <a:ext uri="{FF2B5EF4-FFF2-40B4-BE49-F238E27FC236}">
                <a16:creationId xmlns:a16="http://schemas.microsoft.com/office/drawing/2014/main" id="{7A6F3929-3F2F-1728-81DA-5260AF3306B9}"/>
              </a:ext>
            </a:extLst>
          </p:cNvPr>
          <p:cNvPicPr/>
          <p:nvPr userDrawn="1"/>
        </p:nvPicPr>
        <p:blipFill rotWithShape="1">
          <a:blip r:embed="rId10" cstate="print">
            <a:extLst>
              <a:ext uri="{BEBA8EAE-BF5A-486C-A8C5-ECC9F3942E4B}">
                <a14:imgProps xmlns:a14="http://schemas.microsoft.com/office/drawing/2010/main">
                  <a14:imgLayer r:embed="rId11">
                    <a14:imgEffect>
                      <a14:colorTemperature colorTemp="6000"/>
                    </a14:imgEffect>
                    <a14:imgEffect>
                      <a14:saturation sat="0"/>
                    </a14:imgEffect>
                  </a14:imgLayer>
                </a14:imgProps>
              </a:ext>
              <a:ext uri="{28A0092B-C50C-407E-A947-70E740481C1C}">
                <a14:useLocalDpi xmlns:a14="http://schemas.microsoft.com/office/drawing/2010/main"/>
              </a:ext>
            </a:extLst>
          </a:blip>
          <a:srcRect/>
          <a:stretch/>
        </p:blipFill>
        <p:spPr>
          <a:xfrm>
            <a:off x="637917" y="2297802"/>
            <a:ext cx="2893571" cy="3388374"/>
          </a:xfrm>
          <a:prstGeom prst="rect">
            <a:avLst/>
          </a:prstGeom>
          <a:solidFill>
            <a:schemeClr val="accent1">
              <a:lumMod val="40000"/>
              <a:lumOff val="60000"/>
            </a:schemeClr>
          </a:solidFill>
          <a:ln w="12700">
            <a:noFill/>
          </a:ln>
        </p:spPr>
      </p:pic>
      <p:sp>
        <p:nvSpPr>
          <p:cNvPr id="18" name="Rectangle 17">
            <a:extLst>
              <a:ext uri="{FF2B5EF4-FFF2-40B4-BE49-F238E27FC236}">
                <a16:creationId xmlns:a16="http://schemas.microsoft.com/office/drawing/2014/main" id="{246FAC32-0423-5015-6A04-2207840D9922}"/>
              </a:ext>
            </a:extLst>
          </p:cNvPr>
          <p:cNvSpPr/>
          <p:nvPr userDrawn="1"/>
        </p:nvSpPr>
        <p:spPr>
          <a:xfrm>
            <a:off x="2449537" y="4895477"/>
            <a:ext cx="1095508" cy="795607"/>
          </a:xfrm>
          <a:prstGeom prst="rect">
            <a:avLst/>
          </a:prstGeom>
          <a:blipFill>
            <a:blip r:embed="rId12"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
            <a:extLst>
              <a:ext uri="{FF2B5EF4-FFF2-40B4-BE49-F238E27FC236}">
                <a16:creationId xmlns:a16="http://schemas.microsoft.com/office/drawing/2014/main" id="{D3270F8B-F966-ADF3-7E37-FBDBE2237445}"/>
              </a:ext>
            </a:extLst>
          </p:cNvPr>
          <p:cNvPicPr/>
          <p:nvPr userDrawn="1"/>
        </p:nvPicPr>
        <p:blipFill rotWithShape="1">
          <a:blip r:embed="rId13" cstate="print">
            <a:alphaModFix/>
            <a:extLst>
              <a:ext uri="{28A0092B-C50C-407E-A947-70E740481C1C}">
                <a14:useLocalDpi xmlns:a14="http://schemas.microsoft.com/office/drawing/2010/main"/>
              </a:ext>
            </a:extLst>
          </a:blip>
          <a:srcRect/>
          <a:stretch/>
        </p:blipFill>
        <p:spPr>
          <a:xfrm>
            <a:off x="7049086" y="2320998"/>
            <a:ext cx="2217972" cy="1663940"/>
          </a:xfrm>
          <a:prstGeom prst="rect">
            <a:avLst/>
          </a:prstGeom>
          <a:ln w="12700">
            <a:solidFill>
              <a:schemeClr val="bg1"/>
            </a:solidFill>
          </a:ln>
        </p:spPr>
      </p:pic>
      <p:sp>
        <p:nvSpPr>
          <p:cNvPr id="20" name="Rectangle 19">
            <a:extLst>
              <a:ext uri="{FF2B5EF4-FFF2-40B4-BE49-F238E27FC236}">
                <a16:creationId xmlns:a16="http://schemas.microsoft.com/office/drawing/2014/main" id="{289397DF-4018-AAAB-23DD-E7BE716FF4DF}"/>
              </a:ext>
            </a:extLst>
          </p:cNvPr>
          <p:cNvSpPr/>
          <p:nvPr userDrawn="1"/>
        </p:nvSpPr>
        <p:spPr>
          <a:xfrm>
            <a:off x="3606781" y="4013509"/>
            <a:ext cx="1100897" cy="1666405"/>
          </a:xfrm>
          <a:prstGeom prst="rect">
            <a:avLst/>
          </a:prstGeom>
          <a:blipFill>
            <a:blip r:embed="rId14"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D421AE5-8708-62D7-D8AB-6E64A1E563FC}"/>
              </a:ext>
            </a:extLst>
          </p:cNvPr>
          <p:cNvPicPr/>
          <p:nvPr userDrawn="1"/>
        </p:nvPicPr>
        <p:blipFill rotWithShape="1">
          <a:blip r:embed="rId15" cstate="print">
            <a:alphaModFix/>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a:ext>
            </a:extLst>
          </a:blip>
          <a:srcRect l="20746" r="20746"/>
          <a:stretch/>
        </p:blipFill>
        <p:spPr>
          <a:xfrm>
            <a:off x="9338427" y="2277850"/>
            <a:ext cx="2231242" cy="2540691"/>
          </a:xfrm>
          <a:prstGeom prst="rect">
            <a:avLst/>
          </a:prstGeom>
          <a:solidFill>
            <a:schemeClr val="accent1">
              <a:lumMod val="40000"/>
              <a:lumOff val="60000"/>
            </a:schemeClr>
          </a:solidFill>
          <a:ln w="12700">
            <a:noFill/>
          </a:ln>
        </p:spPr>
      </p:pic>
      <p:sp>
        <p:nvSpPr>
          <p:cNvPr id="22" name="Rectangle 21">
            <a:extLst>
              <a:ext uri="{FF2B5EF4-FFF2-40B4-BE49-F238E27FC236}">
                <a16:creationId xmlns:a16="http://schemas.microsoft.com/office/drawing/2014/main" id="{C4A99B68-3DD8-3CEC-F5FD-FEEAC3BAF5E1}"/>
              </a:ext>
            </a:extLst>
          </p:cNvPr>
          <p:cNvSpPr/>
          <p:nvPr userDrawn="1"/>
        </p:nvSpPr>
        <p:spPr>
          <a:xfrm>
            <a:off x="3604223" y="3162106"/>
            <a:ext cx="3397782" cy="783981"/>
          </a:xfrm>
          <a:prstGeom prst="rect">
            <a:avLst/>
          </a:prstGeom>
          <a:blipFill>
            <a:blip r:embed="rId17"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4178897C-C75B-730A-2F56-7D6226A1CCE7}"/>
              </a:ext>
            </a:extLst>
          </p:cNvPr>
          <p:cNvPicPr/>
          <p:nvPr userDrawn="1"/>
        </p:nvPicPr>
        <p:blipFill rotWithShape="1">
          <a:blip r:embed="rId18" cstate="print">
            <a:alphaModFix/>
            <a:extLst>
              <a:ext uri="{BEBA8EAE-BF5A-486C-A8C5-ECC9F3942E4B}">
                <a14:imgProps xmlns:a14="http://schemas.microsoft.com/office/drawing/2010/main">
                  <a14:imgLayer r:embed="rId19">
                    <a14:imgEffect>
                      <a14:saturation sat="0"/>
                    </a14:imgEffect>
                    <a14:imgEffect>
                      <a14:brightnessContrast bright="21000" contrast="-4000"/>
                    </a14:imgEffect>
                  </a14:imgLayer>
                </a14:imgProps>
              </a:ext>
              <a:ext uri="{28A0092B-C50C-407E-A947-70E740481C1C}">
                <a14:useLocalDpi xmlns:a14="http://schemas.microsoft.com/office/drawing/2010/main"/>
              </a:ext>
            </a:extLst>
          </a:blip>
          <a:srcRect/>
          <a:stretch/>
        </p:blipFill>
        <p:spPr>
          <a:xfrm>
            <a:off x="7036323" y="1465416"/>
            <a:ext cx="2240572" cy="787712"/>
          </a:xfrm>
          <a:prstGeom prst="rect">
            <a:avLst/>
          </a:prstGeom>
          <a:ln>
            <a:noFill/>
          </a:ln>
        </p:spPr>
      </p:pic>
      <p:pic>
        <p:nvPicPr>
          <p:cNvPr id="26" name="Picture 25">
            <a:extLst>
              <a:ext uri="{FF2B5EF4-FFF2-40B4-BE49-F238E27FC236}">
                <a16:creationId xmlns:a16="http://schemas.microsoft.com/office/drawing/2014/main" id="{CD1D6598-2695-4481-903F-628BA4F5A99C}"/>
              </a:ext>
            </a:extLst>
          </p:cNvPr>
          <p:cNvPicPr>
            <a:picLocks noChangeAspect="1"/>
          </p:cNvPicPr>
          <p:nvPr userDrawn="1"/>
        </p:nvPicPr>
        <p:blipFill rotWithShape="1">
          <a:blip r:embed="rId20" cstate="print">
            <a:alphaModFix/>
            <a:extLst>
              <a:ext uri="{BEBA8EAE-BF5A-486C-A8C5-ECC9F3942E4B}">
                <a14:imgProps xmlns:a14="http://schemas.microsoft.com/office/drawing/2010/main">
                  <a14:imgLayer r:embed="rId21">
                    <a14:imgEffect>
                      <a14:saturation sat="117000"/>
                    </a14:imgEffect>
                  </a14:imgLayer>
                </a14:imgProps>
              </a:ext>
              <a:ext uri="{28A0092B-C50C-407E-A947-70E740481C1C}">
                <a14:useLocalDpi xmlns:a14="http://schemas.microsoft.com/office/drawing/2010/main"/>
              </a:ext>
            </a:extLst>
          </a:blip>
          <a:srcRect/>
          <a:stretch/>
        </p:blipFill>
        <p:spPr>
          <a:xfrm>
            <a:off x="4759879" y="4019770"/>
            <a:ext cx="4532202" cy="1666406"/>
          </a:xfrm>
          <a:prstGeom prst="rect">
            <a:avLst/>
          </a:prstGeom>
          <a:ln w="12700">
            <a:solidFill>
              <a:srgbClr val="FFFFFF"/>
            </a:solidFill>
          </a:ln>
        </p:spPr>
      </p:pic>
      <p:cxnSp>
        <p:nvCxnSpPr>
          <p:cNvPr id="28" name="Straight Connector 27">
            <a:extLst>
              <a:ext uri="{FF2B5EF4-FFF2-40B4-BE49-F238E27FC236}">
                <a16:creationId xmlns:a16="http://schemas.microsoft.com/office/drawing/2014/main" id="{B73B4237-BA1E-BE77-106D-1EF85830E3C6}"/>
              </a:ext>
            </a:extLst>
          </p:cNvPr>
          <p:cNvCxnSpPr>
            <a:cxnSpLocks/>
          </p:cNvCxnSpPr>
          <p:nvPr userDrawn="1"/>
        </p:nvCxnSpPr>
        <p:spPr>
          <a:xfrm>
            <a:off x="2431891" y="1427857"/>
            <a:ext cx="0" cy="430299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2AFBABA-931A-B8BA-1DE5-599540EF7C7F}"/>
              </a:ext>
            </a:extLst>
          </p:cNvPr>
          <p:cNvCxnSpPr/>
          <p:nvPr userDrawn="1"/>
        </p:nvCxnSpPr>
        <p:spPr>
          <a:xfrm>
            <a:off x="10467814" y="1427857"/>
            <a:ext cx="0" cy="2531812"/>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B491E22-8BBC-AE78-AEB3-43D4D6281E32}"/>
              </a:ext>
            </a:extLst>
          </p:cNvPr>
          <p:cNvCxnSpPr/>
          <p:nvPr userDrawn="1"/>
        </p:nvCxnSpPr>
        <p:spPr>
          <a:xfrm flipH="1">
            <a:off x="7010861" y="2253127"/>
            <a:ext cx="45511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CEE88F-8128-E94B-78D8-DD740550B194}"/>
              </a:ext>
            </a:extLst>
          </p:cNvPr>
          <p:cNvCxnSpPr/>
          <p:nvPr userDrawn="1"/>
        </p:nvCxnSpPr>
        <p:spPr>
          <a:xfrm>
            <a:off x="9318756" y="1408697"/>
            <a:ext cx="0" cy="432215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70872C4-73CE-44E6-BFA3-361A9C0C7A59}"/>
              </a:ext>
            </a:extLst>
          </p:cNvPr>
          <p:cNvCxnSpPr>
            <a:cxnSpLocks/>
          </p:cNvCxnSpPr>
          <p:nvPr userDrawn="1"/>
        </p:nvCxnSpPr>
        <p:spPr>
          <a:xfrm>
            <a:off x="7019192" y="661225"/>
            <a:ext cx="0" cy="329844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A9A436-53BE-8474-4E16-A2A46E04E5C5}"/>
              </a:ext>
            </a:extLst>
          </p:cNvPr>
          <p:cNvCxnSpPr/>
          <p:nvPr userDrawn="1"/>
        </p:nvCxnSpPr>
        <p:spPr>
          <a:xfrm>
            <a:off x="2423275" y="3117816"/>
            <a:ext cx="459591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6563C45-5826-9F2D-5AB5-4DAE9C22ED5C}"/>
              </a:ext>
            </a:extLst>
          </p:cNvPr>
          <p:cNvCxnSpPr/>
          <p:nvPr userDrawn="1"/>
        </p:nvCxnSpPr>
        <p:spPr>
          <a:xfrm>
            <a:off x="4718493" y="3984938"/>
            <a:ext cx="0" cy="170123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8401FD0-F5A2-F2B4-8F90-E1639C112AA3}"/>
              </a:ext>
            </a:extLst>
          </p:cNvPr>
          <p:cNvCxnSpPr/>
          <p:nvPr userDrawn="1"/>
        </p:nvCxnSpPr>
        <p:spPr>
          <a:xfrm>
            <a:off x="3575256" y="3106655"/>
            <a:ext cx="0" cy="2624196"/>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367B912-87EF-FDCF-37CE-1A4DAACACA2B}"/>
              </a:ext>
            </a:extLst>
          </p:cNvPr>
          <p:cNvCxnSpPr/>
          <p:nvPr userDrawn="1"/>
        </p:nvCxnSpPr>
        <p:spPr>
          <a:xfrm>
            <a:off x="4718493" y="1408697"/>
            <a:ext cx="0" cy="169795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C039D1CA-AE62-63C7-BA86-F0DF4D9576CD}"/>
              </a:ext>
            </a:extLst>
          </p:cNvPr>
          <p:cNvSpPr/>
          <p:nvPr userDrawn="1"/>
        </p:nvSpPr>
        <p:spPr>
          <a:xfrm>
            <a:off x="9334836" y="2290143"/>
            <a:ext cx="1098882" cy="871962"/>
          </a:xfrm>
          <a:prstGeom prst="rect">
            <a:avLst/>
          </a:prstGeom>
          <a:blipFill>
            <a:blip r:embed="rId22" cstate="print">
              <a:extLst>
                <a:ext uri="{28A0092B-C50C-407E-A947-70E740481C1C}">
                  <a14:useLocalDpi xmlns:a14="http://schemas.microsoft.com/office/drawing/2010/main"/>
                </a:ext>
              </a:extLst>
            </a:blip>
            <a:srcRect/>
            <a:stretch>
              <a:fillRect t="-7868" b="-786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37FC8B9-76AF-7BEB-9C31-51E94EB74367}"/>
              </a:ext>
            </a:extLst>
          </p:cNvPr>
          <p:cNvSpPr/>
          <p:nvPr userDrawn="1"/>
        </p:nvSpPr>
        <p:spPr>
          <a:xfrm>
            <a:off x="605429" y="4893757"/>
            <a:ext cx="933948" cy="7973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FD6A96E4-034E-C781-EC4E-5B6D202348D8}"/>
              </a:ext>
            </a:extLst>
          </p:cNvPr>
          <p:cNvPicPr/>
          <p:nvPr userDrawn="1"/>
        </p:nvPicPr>
        <p:blipFill rotWithShape="1">
          <a:blip r:embed="rId23" cstate="print">
            <a:alphaModFix/>
            <a:extLst>
              <a:ext uri="{28A0092B-C50C-407E-A947-70E740481C1C}">
                <a14:useLocalDpi xmlns:a14="http://schemas.microsoft.com/office/drawing/2010/main"/>
              </a:ext>
            </a:extLst>
          </a:blip>
          <a:srcRect l="8068" r="1787" b="6281"/>
          <a:stretch/>
        </p:blipFill>
        <p:spPr>
          <a:xfrm>
            <a:off x="2465731" y="1432133"/>
            <a:ext cx="2237875" cy="1661867"/>
          </a:xfrm>
          <a:prstGeom prst="rect">
            <a:avLst/>
          </a:prstGeom>
          <a:ln>
            <a:noFill/>
          </a:ln>
        </p:spPr>
      </p:pic>
      <p:cxnSp>
        <p:nvCxnSpPr>
          <p:cNvPr id="40" name="Straight Connector 39">
            <a:extLst>
              <a:ext uri="{FF2B5EF4-FFF2-40B4-BE49-F238E27FC236}">
                <a16:creationId xmlns:a16="http://schemas.microsoft.com/office/drawing/2014/main" id="{D7D60C21-3333-E6A1-C8AB-C93ED5A3307E}"/>
              </a:ext>
            </a:extLst>
          </p:cNvPr>
          <p:cNvCxnSpPr>
            <a:cxnSpLocks/>
          </p:cNvCxnSpPr>
          <p:nvPr userDrawn="1"/>
        </p:nvCxnSpPr>
        <p:spPr>
          <a:xfrm>
            <a:off x="579578" y="3984938"/>
            <a:ext cx="110639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F0BE932-EA44-ABD2-0A42-F17F02B2395F}"/>
              </a:ext>
            </a:extLst>
          </p:cNvPr>
          <p:cNvCxnSpPr/>
          <p:nvPr userDrawn="1"/>
        </p:nvCxnSpPr>
        <p:spPr>
          <a:xfrm flipH="1">
            <a:off x="9292083" y="3127441"/>
            <a:ext cx="2292474"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A418F07-B5E5-8F4E-3668-8D072B5A13E4}"/>
              </a:ext>
            </a:extLst>
          </p:cNvPr>
          <p:cNvCxnSpPr>
            <a:cxnSpLocks/>
          </p:cNvCxnSpPr>
          <p:nvPr userDrawn="1"/>
        </p:nvCxnSpPr>
        <p:spPr>
          <a:xfrm>
            <a:off x="637917" y="4868290"/>
            <a:ext cx="2946515"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pic>
        <p:nvPicPr>
          <p:cNvPr id="43" name="Picture 42" descr="Logo&#10;&#10;AI-generated content may be incorrect.">
            <a:extLst>
              <a:ext uri="{FF2B5EF4-FFF2-40B4-BE49-F238E27FC236}">
                <a16:creationId xmlns:a16="http://schemas.microsoft.com/office/drawing/2014/main" id="{4DD0AE9F-DCD3-E56C-82DB-D50F34CF3EC1}"/>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9391086" y="4893757"/>
            <a:ext cx="1088389" cy="1088389"/>
          </a:xfrm>
          <a:prstGeom prst="rect">
            <a:avLst/>
          </a:prstGeom>
        </p:spPr>
      </p:pic>
      <p:sp>
        <p:nvSpPr>
          <p:cNvPr id="45" name="Rectangle 7">
            <a:extLst>
              <a:ext uri="{FF2B5EF4-FFF2-40B4-BE49-F238E27FC236}">
                <a16:creationId xmlns:a16="http://schemas.microsoft.com/office/drawing/2014/main" id="{0BAB6F08-6BCF-55FB-FF20-85612EF21A39}"/>
              </a:ext>
            </a:extLst>
          </p:cNvPr>
          <p:cNvSpPr txBox="1">
            <a:spLocks noChangeArrowheads="1"/>
          </p:cNvSpPr>
          <p:nvPr userDrawn="1"/>
        </p:nvSpPr>
        <p:spPr bwMode="auto">
          <a:xfrm>
            <a:off x="2457415" y="1152580"/>
            <a:ext cx="2220930" cy="37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fontAlgn="auto" hangingPunct="1">
              <a:spcBef>
                <a:spcPts val="0"/>
              </a:spcBef>
              <a:spcAft>
                <a:spcPts val="0"/>
              </a:spcAft>
              <a:defRPr/>
            </a:pPr>
            <a:r>
              <a:rPr lang="en-US" altLang="en-US" sz="800" b="0" i="0" dirty="0">
                <a:solidFill>
                  <a:srgbClr val="004B8D"/>
                </a:solidFill>
                <a:latin typeface="Franklin Gothic Demi" panose="020B0703020102020204" pitchFamily="34" charset="0"/>
                <a:cs typeface="Arial" charset="0"/>
              </a:rPr>
              <a:t>READY. RESOURCEFUL.</a:t>
            </a:r>
            <a:r>
              <a:rPr lang="en-US" altLang="en-US" sz="800" b="0" i="0" baseline="0" dirty="0">
                <a:solidFill>
                  <a:srgbClr val="004B8D"/>
                </a:solidFill>
                <a:latin typeface="Franklin Gothic Demi" panose="020B0703020102020204" pitchFamily="34" charset="0"/>
                <a:cs typeface="Arial" charset="0"/>
              </a:rPr>
              <a:t> RESPONSIVE.</a:t>
            </a:r>
            <a:endParaRPr lang="en-US" altLang="en-US" sz="800" b="0" i="0" dirty="0">
              <a:solidFill>
                <a:srgbClr val="004B8D"/>
              </a:solidFill>
              <a:latin typeface="Franklin Gothic Demi" panose="020B0703020102020204" pitchFamily="34" charset="0"/>
              <a:cs typeface="Arial" charset="0"/>
            </a:endParaRPr>
          </a:p>
        </p:txBody>
      </p:sp>
    </p:spTree>
    <p:extLst>
      <p:ext uri="{BB962C8B-B14F-4D97-AF65-F5344CB8AC3E}">
        <p14:creationId xmlns:p14="http://schemas.microsoft.com/office/powerpoint/2010/main" val="1349108567"/>
      </p:ext>
    </p:extLst>
  </p:cSld>
  <p:clrMap bg1="lt1" tx1="dk1" bg2="lt2" tx2="dk2" accent1="accent1" accent2="accent2" accent3="accent3" accent4="accent4" accent5="accent5" accent6="accent6" hlink="hlink" folHlink="folHlink"/>
  <p:sldLayoutIdLst>
    <p:sldLayoutId id="2147483816" r:id="rId1"/>
    <p:sldLayoutId id="2147483821" r:id="rId2"/>
    <p:sldLayoutId id="2147483822" r:id="rId3"/>
    <p:sldLayoutId id="2147483823" r:id="rId4"/>
    <p:sldLayoutId id="214748382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safe.apps.mil/" TargetMode="External"/><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external-portal.erp.navy.mil/" TargetMode="Externa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cid:dd16c834-e63e-4341-93aa-fd071120abe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external-portal.erp.navy.mil/" TargetMode="External"/><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image" Target="cid:image006.jpg@01D9EB96.F195AC00"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cyber.mil/pki-pke/tools-configuration-files/" TargetMode="Externa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mailto:usn.mechanicsburg.navsupwssmech.mbx.navsup-wss-erp-user-mgmt@us.navy.mil"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eca.orc.com/" TargetMode="External"/><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hyperlink" Target="https://www.identrust.com/"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png"/><Relationship Id="rId1" Type="http://schemas.openxmlformats.org/officeDocument/2006/relationships/slideLayout" Target="../slideLayouts/slideLayout4.xml"/><Relationship Id="rId4" Type="http://schemas.openxmlformats.org/officeDocument/2006/relationships/hyperlink" Target="https://www.cyber.mil/cyber-awareness-challeng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DCF48-EF72-C5B7-AB77-3D2C4465B39B}"/>
            </a:ext>
          </a:extLst>
        </p:cNvPr>
        <p:cNvGrpSpPr/>
        <p:nvPr/>
      </p:nvGrpSpPr>
      <p:grpSpPr>
        <a:xfrm>
          <a:off x="0" y="0"/>
          <a:ext cx="0" cy="0"/>
          <a:chOff x="0" y="0"/>
          <a:chExt cx="0" cy="0"/>
        </a:xfrm>
      </p:grpSpPr>
      <p:cxnSp>
        <p:nvCxnSpPr>
          <p:cNvPr id="15" name="Straight Connector 21">
            <a:extLst>
              <a:ext uri="{FF2B5EF4-FFF2-40B4-BE49-F238E27FC236}">
                <a16:creationId xmlns:a16="http://schemas.microsoft.com/office/drawing/2014/main" id="{D5EC2E83-BD6D-F5FD-8441-E3A27BCFCEC8}"/>
              </a:ext>
            </a:extLst>
          </p:cNvPr>
          <p:cNvCxnSpPr>
            <a:cxnSpLocks noChangeShapeType="1"/>
          </p:cNvCxnSpPr>
          <p:nvPr/>
        </p:nvCxnSpPr>
        <p:spPr bwMode="auto">
          <a:xfrm>
            <a:off x="2490887" y="3652409"/>
            <a:ext cx="8346111"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pic>
        <p:nvPicPr>
          <p:cNvPr id="5" name="Picture 4" descr="Logo&#10;&#10;AI-generated content may be incorrect.">
            <a:extLst>
              <a:ext uri="{FF2B5EF4-FFF2-40B4-BE49-F238E27FC236}">
                <a16:creationId xmlns:a16="http://schemas.microsoft.com/office/drawing/2014/main" id="{2704DD9D-0D5B-EE7C-7F6C-6B19F69863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4972" y="5850529"/>
            <a:ext cx="785846" cy="785846"/>
          </a:xfrm>
          <a:prstGeom prst="rect">
            <a:avLst/>
          </a:prstGeom>
        </p:spPr>
      </p:pic>
      <p:sp>
        <p:nvSpPr>
          <p:cNvPr id="17" name="TextBox 10">
            <a:extLst>
              <a:ext uri="{FF2B5EF4-FFF2-40B4-BE49-F238E27FC236}">
                <a16:creationId xmlns:a16="http://schemas.microsoft.com/office/drawing/2014/main" id="{88C0C7D9-8A2C-907E-DBA0-E3856F64CCFD}"/>
              </a:ext>
            </a:extLst>
          </p:cNvPr>
          <p:cNvSpPr txBox="1">
            <a:spLocks noChangeArrowheads="1"/>
          </p:cNvSpPr>
          <p:nvPr/>
        </p:nvSpPr>
        <p:spPr bwMode="auto">
          <a:xfrm>
            <a:off x="2351850" y="4857646"/>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dirty="0">
                <a:solidFill>
                  <a:schemeClr val="tx1">
                    <a:lumMod val="50000"/>
                    <a:lumOff val="50000"/>
                  </a:schemeClr>
                </a:solidFill>
                <a:latin typeface="Aptos" panose="020B0004020202020204" pitchFamily="34" charset="0"/>
                <a:cs typeface="Arial" panose="020B0604020202020204" pitchFamily="34" charset="0"/>
              </a:rPr>
              <a:t>Presented by:</a:t>
            </a:r>
          </a:p>
        </p:txBody>
      </p:sp>
      <p:sp>
        <p:nvSpPr>
          <p:cNvPr id="18" name="Text Placeholder 10">
            <a:extLst>
              <a:ext uri="{FF2B5EF4-FFF2-40B4-BE49-F238E27FC236}">
                <a16:creationId xmlns:a16="http://schemas.microsoft.com/office/drawing/2014/main" id="{BADA8F79-0F5F-EB27-4849-DAE3901C7501}"/>
              </a:ext>
            </a:extLst>
          </p:cNvPr>
          <p:cNvSpPr txBox="1">
            <a:spLocks/>
          </p:cNvSpPr>
          <p:nvPr/>
        </p:nvSpPr>
        <p:spPr>
          <a:xfrm>
            <a:off x="2370511" y="5106884"/>
            <a:ext cx="2916237" cy="284479"/>
          </a:xfrm>
          <a:prstGeom prst="rect">
            <a:avLst/>
          </a:prstGeom>
        </p:spPr>
        <p:txBody>
          <a:bodyPr lIns="91391" tIns="45695" rIns="91391" bIns="45695"/>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latin typeface="Aptos" panose="020B0004020202020204" pitchFamily="34" charset="0"/>
              </a:rPr>
              <a:t>Diego Reynoso</a:t>
            </a:r>
          </a:p>
          <a:p>
            <a:pPr marL="0" indent="0">
              <a:buNone/>
            </a:pPr>
            <a:r>
              <a:rPr lang="en-US" b="0" dirty="0">
                <a:latin typeface="Aptos" panose="020B0004020202020204" pitchFamily="34" charset="0"/>
              </a:rPr>
              <a:t>Janet Anderson</a:t>
            </a:r>
            <a:br>
              <a:rPr lang="en-US" b="0" dirty="0">
                <a:latin typeface="Aptos" panose="020B0004020202020204" pitchFamily="34" charset="0"/>
              </a:rPr>
            </a:br>
            <a:r>
              <a:rPr lang="en-US" b="0" dirty="0">
                <a:latin typeface="Aptos" panose="020B0004020202020204" pitchFamily="34" charset="0"/>
              </a:rPr>
              <a:t>Sam Rhoads	</a:t>
            </a:r>
          </a:p>
        </p:txBody>
      </p:sp>
      <p:sp>
        <p:nvSpPr>
          <p:cNvPr id="20" name="TextBox 19">
            <a:extLst>
              <a:ext uri="{FF2B5EF4-FFF2-40B4-BE49-F238E27FC236}">
                <a16:creationId xmlns:a16="http://schemas.microsoft.com/office/drawing/2014/main" id="{47A17EFB-D19F-AD5F-0B1B-71CBEC533714}"/>
              </a:ext>
            </a:extLst>
          </p:cNvPr>
          <p:cNvSpPr txBox="1">
            <a:spLocks noChangeArrowheads="1"/>
          </p:cNvSpPr>
          <p:nvPr/>
        </p:nvSpPr>
        <p:spPr bwMode="auto">
          <a:xfrm>
            <a:off x="2370511" y="6250579"/>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dirty="0">
                <a:solidFill>
                  <a:srgbClr val="002060"/>
                </a:solidFill>
                <a:latin typeface="Aptos" panose="020B0004020202020204" pitchFamily="34" charset="0"/>
                <a:ea typeface="Roboto Slab Medium" pitchFamily="2" charset="0"/>
                <a:cs typeface="Roboto Slab Medium" pitchFamily="2" charset="0"/>
              </a:rPr>
              <a:t>1-3 SEP 2026</a:t>
            </a:r>
          </a:p>
        </p:txBody>
      </p:sp>
      <p:sp>
        <p:nvSpPr>
          <p:cNvPr id="21" name="Rectangle 7">
            <a:extLst>
              <a:ext uri="{FF2B5EF4-FFF2-40B4-BE49-F238E27FC236}">
                <a16:creationId xmlns:a16="http://schemas.microsoft.com/office/drawing/2014/main" id="{C74C2658-C35D-4722-237B-D100322EE265}"/>
              </a:ext>
            </a:extLst>
          </p:cNvPr>
          <p:cNvSpPr txBox="1">
            <a:spLocks noChangeArrowheads="1"/>
          </p:cNvSpPr>
          <p:nvPr/>
        </p:nvSpPr>
        <p:spPr bwMode="auto">
          <a:xfrm>
            <a:off x="2370511" y="3082496"/>
            <a:ext cx="7330602"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altLang="en-US" sz="3200" dirty="0">
                <a:solidFill>
                  <a:schemeClr val="tx1">
                    <a:lumMod val="50000"/>
                    <a:lumOff val="50000"/>
                  </a:schemeClr>
                </a:solidFill>
                <a:latin typeface="Aptos ExtraBold" panose="020B0004020202020204" pitchFamily="34" charset="0"/>
                <a:ea typeface="Roboto Slab SemiBold" pitchFamily="2" charset="0"/>
                <a:cs typeface="Roboto Slab SemiBold" pitchFamily="2" charset="0"/>
              </a:rPr>
              <a:t>Repairable Portal Access</a:t>
            </a:r>
          </a:p>
        </p:txBody>
      </p:sp>
      <p:sp>
        <p:nvSpPr>
          <p:cNvPr id="3" name="TextBox 2">
            <a:extLst>
              <a:ext uri="{FF2B5EF4-FFF2-40B4-BE49-F238E27FC236}">
                <a16:creationId xmlns:a16="http://schemas.microsoft.com/office/drawing/2014/main" id="{79E3C4B9-442C-6861-3161-85DB11BDDF27}"/>
              </a:ext>
            </a:extLst>
          </p:cNvPr>
          <p:cNvSpPr txBox="1"/>
          <p:nvPr/>
        </p:nvSpPr>
        <p:spPr>
          <a:xfrm>
            <a:off x="3001224" y="3246597"/>
            <a:ext cx="6129196" cy="369332"/>
          </a:xfrm>
          <a:prstGeom prst="rect">
            <a:avLst/>
          </a:prstGeom>
          <a:noFill/>
        </p:spPr>
        <p:txBody>
          <a:bodyPr wrap="square">
            <a:spAutoFit/>
          </a:bodyPr>
          <a:lstStyle/>
          <a:p>
            <a:r>
              <a:rPr lang="en-US" sz="1800" b="1" dirty="0">
                <a:solidFill>
                  <a:schemeClr val="tx1"/>
                </a:solidFill>
                <a:latin typeface="Aharoni" panose="02010803020104030203" pitchFamily="2" charset="-79"/>
                <a:cs typeface="Aharoni" panose="02010803020104030203" pitchFamily="2" charset="-79"/>
              </a:rPr>
              <a:t> </a:t>
            </a:r>
            <a:endParaRPr lang="en-US" dirty="0"/>
          </a:p>
        </p:txBody>
      </p:sp>
      <p:grpSp>
        <p:nvGrpSpPr>
          <p:cNvPr id="6" name="Group 5">
            <a:extLst>
              <a:ext uri="{FF2B5EF4-FFF2-40B4-BE49-F238E27FC236}">
                <a16:creationId xmlns:a16="http://schemas.microsoft.com/office/drawing/2014/main" id="{64F5A179-6EF4-4530-21D1-CC328C6394A7}"/>
              </a:ext>
            </a:extLst>
          </p:cNvPr>
          <p:cNvGrpSpPr/>
          <p:nvPr/>
        </p:nvGrpSpPr>
        <p:grpSpPr>
          <a:xfrm>
            <a:off x="10136842" y="1199566"/>
            <a:ext cx="2016259" cy="3551903"/>
            <a:chOff x="2970877" y="3419168"/>
            <a:chExt cx="1193988" cy="2095031"/>
          </a:xfrm>
        </p:grpSpPr>
        <p:sp>
          <p:nvSpPr>
            <p:cNvPr id="7" name="Rectangle 6">
              <a:extLst>
                <a:ext uri="{FF2B5EF4-FFF2-40B4-BE49-F238E27FC236}">
                  <a16:creationId xmlns:a16="http://schemas.microsoft.com/office/drawing/2014/main" id="{AFEE141E-9B60-9FFE-6431-B317417A782C}"/>
                </a:ext>
              </a:extLst>
            </p:cNvPr>
            <p:cNvSpPr/>
            <p:nvPr/>
          </p:nvSpPr>
          <p:spPr>
            <a:xfrm>
              <a:off x="3552761" y="3419168"/>
              <a:ext cx="35351" cy="2095031"/>
            </a:xfrm>
            <a:prstGeom prst="rect">
              <a:avLst/>
            </a:prstGeom>
            <a:solidFill>
              <a:schemeClr val="tx1">
                <a:lumMod val="50000"/>
                <a:lumOff val="50000"/>
              </a:schemeClr>
            </a:solidFill>
            <a:ln w="57150">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Chevron 7">
              <a:extLst>
                <a:ext uri="{FF2B5EF4-FFF2-40B4-BE49-F238E27FC236}">
                  <a16:creationId xmlns:a16="http://schemas.microsoft.com/office/drawing/2014/main" id="{CB750EA6-60D3-0978-5001-C64848FC04DE}"/>
                </a:ext>
              </a:extLst>
            </p:cNvPr>
            <p:cNvSpPr/>
            <p:nvPr/>
          </p:nvSpPr>
          <p:spPr>
            <a:xfrm>
              <a:off x="2994061" y="3559122"/>
              <a:ext cx="1170804" cy="283677"/>
            </a:xfrm>
            <a:prstGeom prst="chevron">
              <a:avLst>
                <a:gd name="adj" fmla="val 48222"/>
              </a:avLst>
            </a:prstGeom>
            <a:solidFill>
              <a:schemeClr val="accent5">
                <a:lumMod val="20000"/>
                <a:lumOff val="80000"/>
              </a:schemeClr>
            </a:solidFill>
            <a:ln w="57150">
              <a:solidFill>
                <a:srgbClr val="00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haroni" panose="02010803020104030203" pitchFamily="2" charset="-79"/>
                  <a:ea typeface="STCaiyun" panose="020B0503020204020204" pitchFamily="2" charset="-122"/>
                  <a:cs typeface="Aharoni" panose="02010803020104030203" pitchFamily="2" charset="-79"/>
                </a:rPr>
                <a:t>CAV RP</a:t>
              </a:r>
            </a:p>
          </p:txBody>
        </p:sp>
        <p:sp>
          <p:nvSpPr>
            <p:cNvPr id="9" name="Arrow: Chevron 8">
              <a:extLst>
                <a:ext uri="{FF2B5EF4-FFF2-40B4-BE49-F238E27FC236}">
                  <a16:creationId xmlns:a16="http://schemas.microsoft.com/office/drawing/2014/main" id="{1AE6F85E-58DE-1767-A54A-0C0A2A6964B0}"/>
                </a:ext>
              </a:extLst>
            </p:cNvPr>
            <p:cNvSpPr/>
            <p:nvPr/>
          </p:nvSpPr>
          <p:spPr>
            <a:xfrm flipH="1">
              <a:off x="2970877" y="3972921"/>
              <a:ext cx="1170804" cy="283678"/>
            </a:xfrm>
            <a:prstGeom prst="chevron">
              <a:avLst>
                <a:gd name="adj" fmla="val 48222"/>
              </a:avLst>
            </a:prstGeom>
            <a:solidFill>
              <a:schemeClr val="accent5">
                <a:lumMod val="20000"/>
                <a:lumOff val="80000"/>
              </a:schemeClr>
            </a:solidFill>
            <a:ln w="57150">
              <a:solidFill>
                <a:srgbClr val="00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Aharoni" panose="02010803020104030203" pitchFamily="2" charset="-79"/>
                  <a:cs typeface="Aharoni" panose="02010803020104030203" pitchFamily="2" charset="-79"/>
                </a:rPr>
                <a:t>Web CAV</a:t>
              </a:r>
            </a:p>
          </p:txBody>
        </p:sp>
      </p:grpSp>
    </p:spTree>
    <p:extLst>
      <p:ext uri="{BB962C8B-B14F-4D97-AF65-F5344CB8AC3E}">
        <p14:creationId xmlns:p14="http://schemas.microsoft.com/office/powerpoint/2010/main" val="2533342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B6F97D-25AF-B150-DBA3-CB5B2B22DA80}"/>
              </a:ext>
            </a:extLst>
          </p:cNvPr>
          <p:cNvSpPr>
            <a:spLocks noGrp="1"/>
          </p:cNvSpPr>
          <p:nvPr>
            <p:ph type="sldNum" sz="quarter" idx="4"/>
          </p:nvPr>
        </p:nvSpPr>
        <p:spPr/>
        <p:txBody>
          <a:bodyPr/>
          <a:lstStyle/>
          <a:p>
            <a:fld id="{AD432D09-116F-4781-84DB-B2C773F5F217}" type="slidenum">
              <a:rPr lang="en-US" smtClean="0"/>
              <a:pPr/>
              <a:t>10</a:t>
            </a:fld>
            <a:endParaRPr lang="en-US" dirty="0"/>
          </a:p>
        </p:txBody>
      </p:sp>
      <p:sp>
        <p:nvSpPr>
          <p:cNvPr id="4" name="Title 2">
            <a:extLst>
              <a:ext uri="{FF2B5EF4-FFF2-40B4-BE49-F238E27FC236}">
                <a16:creationId xmlns:a16="http://schemas.microsoft.com/office/drawing/2014/main" id="{FCF785B0-9715-3E47-7D43-F4239DA42E1E}"/>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600" dirty="0"/>
              <a:t>Step 3 – Complete SAAR Form</a:t>
            </a:r>
          </a:p>
        </p:txBody>
      </p:sp>
      <p:pic>
        <p:nvPicPr>
          <p:cNvPr id="16" name="Picture 15">
            <a:extLst>
              <a:ext uri="{FF2B5EF4-FFF2-40B4-BE49-F238E27FC236}">
                <a16:creationId xmlns:a16="http://schemas.microsoft.com/office/drawing/2014/main" id="{B6F9644A-CBD2-5EB4-4DED-F5B0BEF25928}"/>
              </a:ext>
            </a:extLst>
          </p:cNvPr>
          <p:cNvPicPr>
            <a:picLocks noChangeAspect="1"/>
          </p:cNvPicPr>
          <p:nvPr/>
        </p:nvPicPr>
        <p:blipFill>
          <a:blip r:embed="rId2"/>
          <a:stretch>
            <a:fillRect/>
          </a:stretch>
        </p:blipFill>
        <p:spPr>
          <a:xfrm>
            <a:off x="826124" y="1567076"/>
            <a:ext cx="10539752" cy="5022727"/>
          </a:xfrm>
          <a:prstGeom prst="rect">
            <a:avLst/>
          </a:prstGeom>
        </p:spPr>
      </p:pic>
      <p:sp>
        <p:nvSpPr>
          <p:cNvPr id="17" name="Rectangle 16">
            <a:extLst>
              <a:ext uri="{FF2B5EF4-FFF2-40B4-BE49-F238E27FC236}">
                <a16:creationId xmlns:a16="http://schemas.microsoft.com/office/drawing/2014/main" id="{49120864-2A33-9906-C5DC-63AD306F7C87}"/>
              </a:ext>
            </a:extLst>
          </p:cNvPr>
          <p:cNvSpPr/>
          <p:nvPr/>
        </p:nvSpPr>
        <p:spPr>
          <a:xfrm>
            <a:off x="826124" y="2913624"/>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25239934-C9B7-DABB-B914-0BF4D43FBF4B}"/>
              </a:ext>
            </a:extLst>
          </p:cNvPr>
          <p:cNvSpPr/>
          <p:nvPr/>
        </p:nvSpPr>
        <p:spPr>
          <a:xfrm>
            <a:off x="9792928" y="1567076"/>
            <a:ext cx="1572947" cy="537027"/>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0C456A31-2534-A5B2-6020-65D258E05BF5}"/>
              </a:ext>
            </a:extLst>
          </p:cNvPr>
          <p:cNvSpPr/>
          <p:nvPr/>
        </p:nvSpPr>
        <p:spPr>
          <a:xfrm>
            <a:off x="826124" y="3454210"/>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70585A2D-E339-FC2D-81BB-4614F9CAA762}"/>
              </a:ext>
            </a:extLst>
          </p:cNvPr>
          <p:cNvSpPr/>
          <p:nvPr/>
        </p:nvSpPr>
        <p:spPr>
          <a:xfrm>
            <a:off x="6095999" y="3438831"/>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070B0DC5-C91B-4D1C-7EF5-0540963A6AE2}"/>
              </a:ext>
            </a:extLst>
          </p:cNvPr>
          <p:cNvSpPr/>
          <p:nvPr/>
        </p:nvSpPr>
        <p:spPr>
          <a:xfrm>
            <a:off x="850707" y="3973735"/>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33CB8CB4-DD83-E4BC-DB9E-604E504F33CC}"/>
              </a:ext>
            </a:extLst>
          </p:cNvPr>
          <p:cNvSpPr/>
          <p:nvPr/>
        </p:nvSpPr>
        <p:spPr>
          <a:xfrm>
            <a:off x="850707" y="4484960"/>
            <a:ext cx="5269876" cy="845290"/>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17D88126-581F-A7B6-8D2C-86B653EEBF38}"/>
              </a:ext>
            </a:extLst>
          </p:cNvPr>
          <p:cNvSpPr/>
          <p:nvPr/>
        </p:nvSpPr>
        <p:spPr>
          <a:xfrm>
            <a:off x="6081249" y="4489110"/>
            <a:ext cx="2659628" cy="841140"/>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0262D2D7-9059-6849-44E8-7FBB43627709}"/>
              </a:ext>
            </a:extLst>
          </p:cNvPr>
          <p:cNvSpPr/>
          <p:nvPr/>
        </p:nvSpPr>
        <p:spPr>
          <a:xfrm>
            <a:off x="850707" y="5330251"/>
            <a:ext cx="10515168" cy="1259552"/>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5" name="Speech Bubble: Rectangle with Corners Rounded 24">
            <a:extLst>
              <a:ext uri="{FF2B5EF4-FFF2-40B4-BE49-F238E27FC236}">
                <a16:creationId xmlns:a16="http://schemas.microsoft.com/office/drawing/2014/main" id="{62AA7D61-A59D-4D97-82A7-83B6483A352D}"/>
              </a:ext>
            </a:extLst>
          </p:cNvPr>
          <p:cNvSpPr/>
          <p:nvPr/>
        </p:nvSpPr>
        <p:spPr>
          <a:xfrm>
            <a:off x="1479795" y="5154779"/>
            <a:ext cx="4628496" cy="592540"/>
          </a:xfrm>
          <a:prstGeom prst="wedgeRoundRectCallout">
            <a:avLst>
              <a:gd name="adj1" fmla="val -21061"/>
              <a:gd name="adj2" fmla="val 119181"/>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Digitally sign your SAAR using your PKI certificate.</a:t>
            </a:r>
          </a:p>
        </p:txBody>
      </p:sp>
      <p:sp>
        <p:nvSpPr>
          <p:cNvPr id="26" name="Speech Bubble: Rectangle with Corners Rounded 25">
            <a:extLst>
              <a:ext uri="{FF2B5EF4-FFF2-40B4-BE49-F238E27FC236}">
                <a16:creationId xmlns:a16="http://schemas.microsoft.com/office/drawing/2014/main" id="{5A5AC1F5-3719-EDE8-707F-157D0F123AFE}"/>
              </a:ext>
            </a:extLst>
          </p:cNvPr>
          <p:cNvSpPr/>
          <p:nvPr/>
        </p:nvSpPr>
        <p:spPr>
          <a:xfrm>
            <a:off x="8770914" y="2847366"/>
            <a:ext cx="2253120" cy="2635731"/>
          </a:xfrm>
          <a:prstGeom prst="wedgeRoundRectCallout">
            <a:avLst>
              <a:gd name="adj1" fmla="val -22121"/>
              <a:gd name="adj2" fmla="val 64829"/>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Block 12 must be completed before block 11; otherwise block 12 will lock.</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This date should match the date in your digital signature.</a:t>
            </a:r>
          </a:p>
        </p:txBody>
      </p:sp>
    </p:spTree>
    <p:extLst>
      <p:ext uri="{BB962C8B-B14F-4D97-AF65-F5344CB8AC3E}">
        <p14:creationId xmlns:p14="http://schemas.microsoft.com/office/powerpoint/2010/main" val="2984255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7FEEF1-E4CB-595E-C139-C4C2A4E02DED}"/>
              </a:ext>
            </a:extLst>
          </p:cNvPr>
          <p:cNvSpPr>
            <a:spLocks noGrp="1"/>
          </p:cNvSpPr>
          <p:nvPr>
            <p:ph type="sldNum" sz="quarter" idx="4"/>
          </p:nvPr>
        </p:nvSpPr>
        <p:spPr/>
        <p:txBody>
          <a:bodyPr/>
          <a:lstStyle/>
          <a:p>
            <a:fld id="{AD432D09-116F-4781-84DB-B2C773F5F217}" type="slidenum">
              <a:rPr lang="en-US" smtClean="0"/>
              <a:pPr/>
              <a:t>11</a:t>
            </a:fld>
            <a:endParaRPr lang="en-US" dirty="0"/>
          </a:p>
        </p:txBody>
      </p:sp>
      <p:pic>
        <p:nvPicPr>
          <p:cNvPr id="8" name="Picture 7">
            <a:extLst>
              <a:ext uri="{FF2B5EF4-FFF2-40B4-BE49-F238E27FC236}">
                <a16:creationId xmlns:a16="http://schemas.microsoft.com/office/drawing/2014/main" id="{531B4E4A-FE10-9E21-9D9C-70E1E3BA9334}"/>
              </a:ext>
            </a:extLst>
          </p:cNvPr>
          <p:cNvPicPr>
            <a:picLocks noChangeAspect="1"/>
          </p:cNvPicPr>
          <p:nvPr/>
        </p:nvPicPr>
        <p:blipFill>
          <a:blip r:embed="rId2"/>
          <a:stretch>
            <a:fillRect/>
          </a:stretch>
        </p:blipFill>
        <p:spPr>
          <a:xfrm>
            <a:off x="145840" y="1811943"/>
            <a:ext cx="11900320" cy="4185320"/>
          </a:xfrm>
          <a:prstGeom prst="rect">
            <a:avLst/>
          </a:prstGeom>
        </p:spPr>
      </p:pic>
      <p:sp>
        <p:nvSpPr>
          <p:cNvPr id="9" name="Rectangle 8">
            <a:extLst>
              <a:ext uri="{FF2B5EF4-FFF2-40B4-BE49-F238E27FC236}">
                <a16:creationId xmlns:a16="http://schemas.microsoft.com/office/drawing/2014/main" id="{DE1C07D1-484C-CE46-DDE1-C9A5A8538071}"/>
              </a:ext>
            </a:extLst>
          </p:cNvPr>
          <p:cNvSpPr/>
          <p:nvPr/>
        </p:nvSpPr>
        <p:spPr>
          <a:xfrm>
            <a:off x="4643984" y="5233016"/>
            <a:ext cx="7402175" cy="764247"/>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peech Bubble: Rectangle with Corners Rounded 9">
            <a:extLst>
              <a:ext uri="{FF2B5EF4-FFF2-40B4-BE49-F238E27FC236}">
                <a16:creationId xmlns:a16="http://schemas.microsoft.com/office/drawing/2014/main" id="{C2EC437C-9204-621E-E02A-C41308C46C40}"/>
              </a:ext>
            </a:extLst>
          </p:cNvPr>
          <p:cNvSpPr/>
          <p:nvPr/>
        </p:nvSpPr>
        <p:spPr>
          <a:xfrm>
            <a:off x="4643984" y="2895600"/>
            <a:ext cx="5038496" cy="1944745"/>
          </a:xfrm>
          <a:prstGeom prst="wedgeRoundRectCallout">
            <a:avLst>
              <a:gd name="adj1" fmla="val -22121"/>
              <a:gd name="adj2" fmla="val 64829"/>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Type company name, contract number and expiration date.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Please use the longest signed contract between NAVSUP WSS &amp; your company.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SAAR will not be accepted if the contract expiration date is within 60 days.</a:t>
            </a:r>
          </a:p>
        </p:txBody>
      </p:sp>
      <p:sp>
        <p:nvSpPr>
          <p:cNvPr id="11" name="Title 2">
            <a:extLst>
              <a:ext uri="{FF2B5EF4-FFF2-40B4-BE49-F238E27FC236}">
                <a16:creationId xmlns:a16="http://schemas.microsoft.com/office/drawing/2014/main" id="{8754D0B3-8B05-64C8-7E9D-3B1D12EE82B3}"/>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600" dirty="0"/>
              <a:t>Step 3 – Complete SAAR Form</a:t>
            </a:r>
          </a:p>
        </p:txBody>
      </p:sp>
    </p:spTree>
    <p:extLst>
      <p:ext uri="{BB962C8B-B14F-4D97-AF65-F5344CB8AC3E}">
        <p14:creationId xmlns:p14="http://schemas.microsoft.com/office/powerpoint/2010/main" val="1011234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437442-E3C3-67FE-E2F1-E7959681C0C3}"/>
              </a:ext>
            </a:extLst>
          </p:cNvPr>
          <p:cNvSpPr>
            <a:spLocks noGrp="1"/>
          </p:cNvSpPr>
          <p:nvPr>
            <p:ph type="sldNum" sz="quarter" idx="4"/>
          </p:nvPr>
        </p:nvSpPr>
        <p:spPr/>
        <p:txBody>
          <a:bodyPr/>
          <a:lstStyle/>
          <a:p>
            <a:fld id="{AD432D09-116F-4781-84DB-B2C773F5F217}" type="slidenum">
              <a:rPr lang="en-US" smtClean="0"/>
              <a:pPr/>
              <a:t>12</a:t>
            </a:fld>
            <a:endParaRPr lang="en-US" dirty="0"/>
          </a:p>
        </p:txBody>
      </p:sp>
      <p:sp>
        <p:nvSpPr>
          <p:cNvPr id="4" name="Title 2">
            <a:extLst>
              <a:ext uri="{FF2B5EF4-FFF2-40B4-BE49-F238E27FC236}">
                <a16:creationId xmlns:a16="http://schemas.microsoft.com/office/drawing/2014/main" id="{B0A893ED-CD4B-3D0F-596F-2CC621176A8B}"/>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600" dirty="0"/>
              <a:t>Reasons for Rejection </a:t>
            </a:r>
          </a:p>
        </p:txBody>
      </p:sp>
      <p:grpSp>
        <p:nvGrpSpPr>
          <p:cNvPr id="5" name="Group 4">
            <a:extLst>
              <a:ext uri="{FF2B5EF4-FFF2-40B4-BE49-F238E27FC236}">
                <a16:creationId xmlns:a16="http://schemas.microsoft.com/office/drawing/2014/main" id="{5398DD0F-DC78-598F-E8CD-F8B75A2429C8}"/>
              </a:ext>
            </a:extLst>
          </p:cNvPr>
          <p:cNvGrpSpPr/>
          <p:nvPr/>
        </p:nvGrpSpPr>
        <p:grpSpPr>
          <a:xfrm>
            <a:off x="228422" y="2050719"/>
            <a:ext cx="5728062" cy="3759884"/>
            <a:chOff x="9434513" y="4715378"/>
            <a:chExt cx="2466975" cy="1536284"/>
          </a:xfrm>
        </p:grpSpPr>
        <p:pic>
          <p:nvPicPr>
            <p:cNvPr id="6" name="Picture 2" descr="Adobe Stock">
              <a:extLst>
                <a:ext uri="{FF2B5EF4-FFF2-40B4-BE49-F238E27FC236}">
                  <a16:creationId xmlns:a16="http://schemas.microsoft.com/office/drawing/2014/main" id="{934295AC-ECA2-F517-EFF1-28383255A4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861"/>
            <a:stretch/>
          </p:blipFill>
          <p:spPr bwMode="auto">
            <a:xfrm>
              <a:off x="9434513" y="4715378"/>
              <a:ext cx="2466975" cy="153628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E3B2ADC-F511-A8DC-8D51-87D06C254244}"/>
                </a:ext>
              </a:extLst>
            </p:cNvPr>
            <p:cNvSpPr txBox="1"/>
            <p:nvPr/>
          </p:nvSpPr>
          <p:spPr>
            <a:xfrm>
              <a:off x="10246168" y="4815524"/>
              <a:ext cx="532425" cy="289241"/>
            </a:xfrm>
            <a:prstGeom prst="rect">
              <a:avLst/>
            </a:prstGeom>
            <a:noFill/>
          </p:spPr>
          <p:txBody>
            <a:bodyPr wrap="none" rtlCol="0">
              <a:spAutoFit/>
            </a:bodyPr>
            <a:lstStyle/>
            <a:p>
              <a:r>
                <a:rPr lang="en-US" sz="4000" b="1" dirty="0">
                  <a:solidFill>
                    <a:srgbClr val="F44AF4"/>
                  </a:solidFill>
                  <a:latin typeface="Avenir Next LT Pro Light" panose="020B0304020202020204" pitchFamily="34" charset="0"/>
                  <a:ea typeface="Verdana" panose="020B0604030504040204" pitchFamily="34" charset="0"/>
                </a:rPr>
                <a:t>THE</a:t>
              </a:r>
              <a:r>
                <a:rPr lang="en-US" sz="2800" b="1" dirty="0">
                  <a:latin typeface="Avenir Next LT Pro Light" panose="020B0304020202020204" pitchFamily="34" charset="0"/>
                  <a:ea typeface="Verdana" panose="020B0604030504040204" pitchFamily="34" charset="0"/>
                </a:rPr>
                <a:t> </a:t>
              </a:r>
            </a:p>
          </p:txBody>
        </p:sp>
        <p:sp>
          <p:nvSpPr>
            <p:cNvPr id="8" name="TextBox 7">
              <a:extLst>
                <a:ext uri="{FF2B5EF4-FFF2-40B4-BE49-F238E27FC236}">
                  <a16:creationId xmlns:a16="http://schemas.microsoft.com/office/drawing/2014/main" id="{890B5DFA-3108-2BDD-BF94-89BE05A39428}"/>
                </a:ext>
              </a:extLst>
            </p:cNvPr>
            <p:cNvSpPr txBox="1"/>
            <p:nvPr/>
          </p:nvSpPr>
          <p:spPr>
            <a:xfrm>
              <a:off x="9705975" y="5712220"/>
              <a:ext cx="1924048" cy="289241"/>
            </a:xfrm>
            <a:prstGeom prst="rect">
              <a:avLst/>
            </a:prstGeom>
            <a:noFill/>
          </p:spPr>
          <p:txBody>
            <a:bodyPr wrap="none" rtlCol="0">
              <a:spAutoFit/>
            </a:bodyPr>
            <a:lstStyle/>
            <a:p>
              <a:r>
                <a:rPr lang="en-US" sz="4000" b="1" dirty="0">
                  <a:solidFill>
                    <a:srgbClr val="F44AF4"/>
                  </a:solidFill>
                  <a:latin typeface="Avenir Next LT Pro Light" panose="020B0304020202020204" pitchFamily="34" charset="0"/>
                  <a:ea typeface="Verdana" panose="020B0604030504040204" pitchFamily="34" charset="0"/>
                </a:rPr>
                <a:t>REASONS  YOUR </a:t>
              </a:r>
              <a:r>
                <a:rPr lang="en-US" sz="4000" b="1" dirty="0">
                  <a:latin typeface="Avenir Next LT Pro Light" panose="020B0304020202020204" pitchFamily="34" charset="0"/>
                  <a:ea typeface="Verdana" panose="020B0604030504040204" pitchFamily="34" charset="0"/>
                </a:rPr>
                <a:t> </a:t>
              </a:r>
            </a:p>
          </p:txBody>
        </p:sp>
        <p:sp>
          <p:nvSpPr>
            <p:cNvPr id="9" name="TextBox 8">
              <a:extLst>
                <a:ext uri="{FF2B5EF4-FFF2-40B4-BE49-F238E27FC236}">
                  <a16:creationId xmlns:a16="http://schemas.microsoft.com/office/drawing/2014/main" id="{8AA378B7-9D4B-24EA-0DAE-7AD42245884A}"/>
                </a:ext>
              </a:extLst>
            </p:cNvPr>
            <p:cNvSpPr txBox="1"/>
            <p:nvPr/>
          </p:nvSpPr>
          <p:spPr>
            <a:xfrm>
              <a:off x="9473867" y="5927493"/>
              <a:ext cx="2388263" cy="289241"/>
            </a:xfrm>
            <a:prstGeom prst="rect">
              <a:avLst/>
            </a:prstGeom>
            <a:noFill/>
          </p:spPr>
          <p:txBody>
            <a:bodyPr wrap="none" rtlCol="0">
              <a:spAutoFit/>
            </a:bodyPr>
            <a:lstStyle/>
            <a:p>
              <a:r>
                <a:rPr lang="en-US" sz="4000" b="1" dirty="0">
                  <a:solidFill>
                    <a:srgbClr val="F44AF4"/>
                  </a:solidFill>
                  <a:latin typeface="Avenir Next LT Pro Light" panose="020B0304020202020204" pitchFamily="34" charset="0"/>
                  <a:ea typeface="Verdana" panose="020B0604030504040204" pitchFamily="34" charset="0"/>
                </a:rPr>
                <a:t>SAAR GETS REJECTED</a:t>
              </a:r>
              <a:endParaRPr lang="en-US" sz="4000" b="1" dirty="0">
                <a:latin typeface="Avenir Next LT Pro Light" panose="020B0304020202020204" pitchFamily="34" charset="0"/>
                <a:ea typeface="Verdana" panose="020B0604030504040204" pitchFamily="34" charset="0"/>
              </a:endParaRPr>
            </a:p>
          </p:txBody>
        </p:sp>
      </p:grpSp>
      <p:sp>
        <p:nvSpPr>
          <p:cNvPr id="10" name="Content Placeholder 12">
            <a:extLst>
              <a:ext uri="{FF2B5EF4-FFF2-40B4-BE49-F238E27FC236}">
                <a16:creationId xmlns:a16="http://schemas.microsoft.com/office/drawing/2014/main" id="{E5654062-4A52-CBD3-73AC-2B6BA85B3121}"/>
              </a:ext>
            </a:extLst>
          </p:cNvPr>
          <p:cNvSpPr txBox="1">
            <a:spLocks/>
          </p:cNvSpPr>
          <p:nvPr/>
        </p:nvSpPr>
        <p:spPr>
          <a:xfrm>
            <a:off x="6404030" y="2050719"/>
            <a:ext cx="5349733" cy="4351338"/>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ClrTx/>
              <a:buFont typeface="+mj-lt"/>
              <a:buAutoNum type="arabicPeriod"/>
            </a:pPr>
            <a:r>
              <a:rPr lang="en-US"/>
              <a:t>Contract information is incorrect.</a:t>
            </a:r>
          </a:p>
          <a:p>
            <a:pPr marL="457200" indent="-457200">
              <a:buClrTx/>
              <a:buFont typeface="+mj-lt"/>
              <a:buAutoNum type="arabicPeriod"/>
            </a:pPr>
            <a:r>
              <a:rPr lang="en-US"/>
              <a:t>DoD Cyber Awareness Training Certificate isn’t current or doesn’t match what’s listed in Block 10.</a:t>
            </a:r>
          </a:p>
          <a:p>
            <a:pPr marL="457200" indent="-457200">
              <a:buClrTx/>
              <a:buFont typeface="+mj-lt"/>
              <a:buAutoNum type="arabicPeriod"/>
            </a:pPr>
            <a:r>
              <a:rPr lang="en-US"/>
              <a:t>SAAR is not signed with ECA certificate.</a:t>
            </a:r>
          </a:p>
          <a:p>
            <a:pPr marL="457200" indent="-457200">
              <a:buClrTx/>
              <a:buFont typeface="+mj-lt"/>
              <a:buAutoNum type="arabicPeriod"/>
            </a:pPr>
            <a:r>
              <a:rPr lang="en-US"/>
              <a:t>Dates – missing in Date Block or they’re misaligned.  </a:t>
            </a:r>
          </a:p>
          <a:p>
            <a:pPr marL="457200" indent="-457200">
              <a:buClrTx/>
              <a:buFont typeface="+mj-lt"/>
              <a:buAutoNum type="arabicPeriod"/>
            </a:pPr>
            <a:r>
              <a:rPr lang="en-US"/>
              <a:t>“Other” is checked in Block 8 Citizenship.</a:t>
            </a:r>
            <a:endParaRPr lang="en-US" dirty="0"/>
          </a:p>
        </p:txBody>
      </p:sp>
    </p:spTree>
    <p:extLst>
      <p:ext uri="{BB962C8B-B14F-4D97-AF65-F5344CB8AC3E}">
        <p14:creationId xmlns:p14="http://schemas.microsoft.com/office/powerpoint/2010/main" val="122791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7B1329-8B2C-378F-BAE6-0CD598F10D9C}"/>
              </a:ext>
            </a:extLst>
          </p:cNvPr>
          <p:cNvSpPr>
            <a:spLocks noGrp="1"/>
          </p:cNvSpPr>
          <p:nvPr>
            <p:ph type="sldNum" sz="quarter" idx="4"/>
          </p:nvPr>
        </p:nvSpPr>
        <p:spPr/>
        <p:txBody>
          <a:bodyPr/>
          <a:lstStyle/>
          <a:p>
            <a:fld id="{AD432D09-116F-4781-84DB-B2C773F5F217}" type="slidenum">
              <a:rPr lang="en-US" smtClean="0"/>
              <a:pPr/>
              <a:t>13</a:t>
            </a:fld>
            <a:endParaRPr lang="en-US" dirty="0"/>
          </a:p>
        </p:txBody>
      </p:sp>
      <p:sp>
        <p:nvSpPr>
          <p:cNvPr id="4" name="Title 2">
            <a:extLst>
              <a:ext uri="{FF2B5EF4-FFF2-40B4-BE49-F238E27FC236}">
                <a16:creationId xmlns:a16="http://schemas.microsoft.com/office/drawing/2014/main" id="{89CDD305-A557-20CD-19E7-5D767D5ED52F}"/>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600" dirty="0"/>
              <a:t>Step 4 – Complete User Agreement </a:t>
            </a:r>
          </a:p>
        </p:txBody>
      </p:sp>
      <p:pic>
        <p:nvPicPr>
          <p:cNvPr id="5" name="Picture 4">
            <a:extLst>
              <a:ext uri="{FF2B5EF4-FFF2-40B4-BE49-F238E27FC236}">
                <a16:creationId xmlns:a16="http://schemas.microsoft.com/office/drawing/2014/main" id="{B407DDDF-CA68-C9DD-02B5-B1DEF15DC4F3}"/>
              </a:ext>
            </a:extLst>
          </p:cNvPr>
          <p:cNvPicPr>
            <a:picLocks noChangeAspect="1"/>
          </p:cNvPicPr>
          <p:nvPr/>
        </p:nvPicPr>
        <p:blipFill>
          <a:blip r:embed="rId2"/>
          <a:stretch>
            <a:fillRect/>
          </a:stretch>
        </p:blipFill>
        <p:spPr>
          <a:xfrm>
            <a:off x="3589583" y="1431409"/>
            <a:ext cx="4071139" cy="5310794"/>
          </a:xfrm>
          <a:prstGeom prst="rect">
            <a:avLst/>
          </a:prstGeom>
          <a:ln w="6350">
            <a:solidFill>
              <a:schemeClr val="tx1"/>
            </a:solidFill>
          </a:ln>
        </p:spPr>
      </p:pic>
      <p:grpSp>
        <p:nvGrpSpPr>
          <p:cNvPr id="6" name="Group 5">
            <a:extLst>
              <a:ext uri="{FF2B5EF4-FFF2-40B4-BE49-F238E27FC236}">
                <a16:creationId xmlns:a16="http://schemas.microsoft.com/office/drawing/2014/main" id="{10679950-C2B4-7FCB-D21B-D8BD1FC7CF7C}"/>
              </a:ext>
            </a:extLst>
          </p:cNvPr>
          <p:cNvGrpSpPr/>
          <p:nvPr/>
        </p:nvGrpSpPr>
        <p:grpSpPr>
          <a:xfrm>
            <a:off x="211326" y="1563628"/>
            <a:ext cx="2873313" cy="2791251"/>
            <a:chOff x="211326" y="1484970"/>
            <a:chExt cx="2873313" cy="2791251"/>
          </a:xfrm>
        </p:grpSpPr>
        <p:pic>
          <p:nvPicPr>
            <p:cNvPr id="7" name="Picture 6">
              <a:extLst>
                <a:ext uri="{FF2B5EF4-FFF2-40B4-BE49-F238E27FC236}">
                  <a16:creationId xmlns:a16="http://schemas.microsoft.com/office/drawing/2014/main" id="{D286702C-C13D-BE9F-2E37-49D9C7C44C89}"/>
                </a:ext>
              </a:extLst>
            </p:cNvPr>
            <p:cNvPicPr>
              <a:picLocks noChangeAspect="1"/>
            </p:cNvPicPr>
            <p:nvPr/>
          </p:nvPicPr>
          <p:blipFill>
            <a:blip r:embed="rId2"/>
            <a:stretch>
              <a:fillRect/>
            </a:stretch>
          </p:blipFill>
          <p:spPr>
            <a:xfrm>
              <a:off x="1440980" y="2132070"/>
              <a:ext cx="1643659" cy="2144151"/>
            </a:xfrm>
            <a:prstGeom prst="rect">
              <a:avLst/>
            </a:prstGeom>
            <a:ln w="6350">
              <a:solidFill>
                <a:schemeClr val="tx1"/>
              </a:solidFill>
            </a:ln>
          </p:spPr>
        </p:pic>
        <p:pic>
          <p:nvPicPr>
            <p:cNvPr id="8" name="Picture 7">
              <a:extLst>
                <a:ext uri="{FF2B5EF4-FFF2-40B4-BE49-F238E27FC236}">
                  <a16:creationId xmlns:a16="http://schemas.microsoft.com/office/drawing/2014/main" id="{E6025F25-61FF-ED7E-8408-BCACE10A10D4}"/>
                </a:ext>
              </a:extLst>
            </p:cNvPr>
            <p:cNvPicPr>
              <a:picLocks noChangeAspect="1"/>
            </p:cNvPicPr>
            <p:nvPr/>
          </p:nvPicPr>
          <p:blipFill>
            <a:blip r:embed="rId3"/>
            <a:stretch>
              <a:fillRect/>
            </a:stretch>
          </p:blipFill>
          <p:spPr>
            <a:xfrm>
              <a:off x="1065457" y="1960126"/>
              <a:ext cx="1696341" cy="2144151"/>
            </a:xfrm>
            <a:prstGeom prst="rect">
              <a:avLst/>
            </a:prstGeom>
            <a:ln w="6350">
              <a:solidFill>
                <a:schemeClr val="tx1"/>
              </a:solidFill>
            </a:ln>
          </p:spPr>
        </p:pic>
        <p:pic>
          <p:nvPicPr>
            <p:cNvPr id="9" name="Picture 8">
              <a:extLst>
                <a:ext uri="{FF2B5EF4-FFF2-40B4-BE49-F238E27FC236}">
                  <a16:creationId xmlns:a16="http://schemas.microsoft.com/office/drawing/2014/main" id="{81BD2AA7-C77B-C668-D62C-06B28611F7A6}"/>
                </a:ext>
              </a:extLst>
            </p:cNvPr>
            <p:cNvPicPr>
              <a:picLocks noChangeAspect="1"/>
            </p:cNvPicPr>
            <p:nvPr/>
          </p:nvPicPr>
          <p:blipFill>
            <a:blip r:embed="rId4"/>
            <a:stretch>
              <a:fillRect/>
            </a:stretch>
          </p:blipFill>
          <p:spPr>
            <a:xfrm>
              <a:off x="814518" y="1788182"/>
              <a:ext cx="1642136" cy="2144151"/>
            </a:xfrm>
            <a:prstGeom prst="rect">
              <a:avLst/>
            </a:prstGeom>
            <a:ln w="6350">
              <a:solidFill>
                <a:schemeClr val="tx1"/>
              </a:solidFill>
            </a:ln>
          </p:spPr>
        </p:pic>
        <p:pic>
          <p:nvPicPr>
            <p:cNvPr id="10" name="Picture 9">
              <a:extLst>
                <a:ext uri="{FF2B5EF4-FFF2-40B4-BE49-F238E27FC236}">
                  <a16:creationId xmlns:a16="http://schemas.microsoft.com/office/drawing/2014/main" id="{2345F31D-0C24-FC94-6329-C6C2934299BB}"/>
                </a:ext>
              </a:extLst>
            </p:cNvPr>
            <p:cNvPicPr>
              <a:picLocks noChangeAspect="1"/>
            </p:cNvPicPr>
            <p:nvPr/>
          </p:nvPicPr>
          <p:blipFill>
            <a:blip r:embed="rId5"/>
            <a:stretch>
              <a:fillRect/>
            </a:stretch>
          </p:blipFill>
          <p:spPr>
            <a:xfrm>
              <a:off x="509374" y="1649133"/>
              <a:ext cx="1654101" cy="2119037"/>
            </a:xfrm>
            <a:prstGeom prst="rect">
              <a:avLst/>
            </a:prstGeom>
            <a:ln w="6350">
              <a:solidFill>
                <a:schemeClr val="bg2">
                  <a:lumMod val="10000"/>
                </a:schemeClr>
              </a:solidFill>
            </a:ln>
          </p:spPr>
        </p:pic>
        <p:pic>
          <p:nvPicPr>
            <p:cNvPr id="11" name="Picture 10">
              <a:extLst>
                <a:ext uri="{FF2B5EF4-FFF2-40B4-BE49-F238E27FC236}">
                  <a16:creationId xmlns:a16="http://schemas.microsoft.com/office/drawing/2014/main" id="{BB6E8C69-77BC-139F-44D9-C8A8ED730A65}"/>
                </a:ext>
              </a:extLst>
            </p:cNvPr>
            <p:cNvPicPr>
              <a:picLocks noChangeAspect="1"/>
            </p:cNvPicPr>
            <p:nvPr/>
          </p:nvPicPr>
          <p:blipFill>
            <a:blip r:embed="rId6"/>
            <a:stretch>
              <a:fillRect/>
            </a:stretch>
          </p:blipFill>
          <p:spPr>
            <a:xfrm>
              <a:off x="211326" y="1484970"/>
              <a:ext cx="1639465" cy="2144151"/>
            </a:xfrm>
            <a:prstGeom prst="rect">
              <a:avLst/>
            </a:prstGeom>
            <a:ln>
              <a:solidFill>
                <a:schemeClr val="tx1"/>
              </a:solidFill>
            </a:ln>
          </p:spPr>
        </p:pic>
      </p:grpSp>
      <p:sp>
        <p:nvSpPr>
          <p:cNvPr id="12" name="Arrow: Right 11">
            <a:extLst>
              <a:ext uri="{FF2B5EF4-FFF2-40B4-BE49-F238E27FC236}">
                <a16:creationId xmlns:a16="http://schemas.microsoft.com/office/drawing/2014/main" id="{72E2D032-DD6A-C730-26AB-F139531C3A4C}"/>
              </a:ext>
            </a:extLst>
          </p:cNvPr>
          <p:cNvSpPr/>
          <p:nvPr/>
        </p:nvSpPr>
        <p:spPr>
          <a:xfrm>
            <a:off x="3184407" y="3110859"/>
            <a:ext cx="315240" cy="318141"/>
          </a:xfrm>
          <a:prstGeom prst="rightArrow">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3">
            <a:extLst>
              <a:ext uri="{FF2B5EF4-FFF2-40B4-BE49-F238E27FC236}">
                <a16:creationId xmlns:a16="http://schemas.microsoft.com/office/drawing/2014/main" id="{8939B4BA-BFA3-2C0B-AEC0-FDC994B52405}"/>
              </a:ext>
            </a:extLst>
          </p:cNvPr>
          <p:cNvSpPr txBox="1">
            <a:spLocks/>
          </p:cNvSpPr>
          <p:nvPr/>
        </p:nvSpPr>
        <p:spPr>
          <a:xfrm>
            <a:off x="7659329" y="1484970"/>
            <a:ext cx="4544375" cy="4676779"/>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Vendor is responsible for reading all 5 pages of the form and completing it by:</a:t>
            </a:r>
          </a:p>
          <a:p>
            <a:pPr marL="800100" lvl="1" indent="-342900">
              <a:buFont typeface="Arial" panose="020B0604020202020204" pitchFamily="34" charset="0"/>
              <a:buChar char="•"/>
            </a:pPr>
            <a:r>
              <a:rPr lang="en-US" sz="2000" dirty="0"/>
              <a:t>Typing your name on the last page in the name block </a:t>
            </a:r>
          </a:p>
          <a:p>
            <a:pPr marL="800100" lvl="1" indent="-342900">
              <a:buFont typeface="Arial" panose="020B0604020202020204" pitchFamily="34" charset="0"/>
              <a:buChar char="•"/>
            </a:pPr>
            <a:r>
              <a:rPr lang="en-US" sz="2000" b="1" dirty="0"/>
              <a:t>Electronically signing it with your PKI certificate</a:t>
            </a:r>
            <a:r>
              <a:rPr lang="en-US" sz="2000" dirty="0"/>
              <a:t>.  </a:t>
            </a:r>
          </a:p>
          <a:p>
            <a:pPr marL="800100" lvl="1"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Save form as PDF file.</a:t>
            </a:r>
            <a:r>
              <a:rPr lang="en-US" dirty="0"/>
              <a:t> </a:t>
            </a:r>
          </a:p>
        </p:txBody>
      </p:sp>
    </p:spTree>
    <p:extLst>
      <p:ext uri="{BB962C8B-B14F-4D97-AF65-F5344CB8AC3E}">
        <p14:creationId xmlns:p14="http://schemas.microsoft.com/office/powerpoint/2010/main" val="4018383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0BC772-2BB0-EA54-AB98-7C74DD828428}"/>
              </a:ext>
            </a:extLst>
          </p:cNvPr>
          <p:cNvSpPr>
            <a:spLocks noGrp="1"/>
          </p:cNvSpPr>
          <p:nvPr>
            <p:ph type="sldNum" sz="quarter" idx="4"/>
          </p:nvPr>
        </p:nvSpPr>
        <p:spPr/>
        <p:txBody>
          <a:bodyPr/>
          <a:lstStyle/>
          <a:p>
            <a:fld id="{AD432D09-116F-4781-84DB-B2C773F5F217}" type="slidenum">
              <a:rPr lang="en-US" smtClean="0"/>
              <a:pPr/>
              <a:t>14</a:t>
            </a:fld>
            <a:endParaRPr lang="en-US" dirty="0"/>
          </a:p>
        </p:txBody>
      </p:sp>
      <p:sp>
        <p:nvSpPr>
          <p:cNvPr id="4" name="Title 2">
            <a:extLst>
              <a:ext uri="{FF2B5EF4-FFF2-40B4-BE49-F238E27FC236}">
                <a16:creationId xmlns:a16="http://schemas.microsoft.com/office/drawing/2014/main" id="{4F46CDD7-3975-7B1E-5199-1F2B440ABEE2}"/>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200" dirty="0"/>
              <a:t>Step 5 – Submit Completed Documents</a:t>
            </a:r>
          </a:p>
        </p:txBody>
      </p:sp>
      <p:graphicFrame>
        <p:nvGraphicFramePr>
          <p:cNvPr id="5" name="Table 4">
            <a:extLst>
              <a:ext uri="{FF2B5EF4-FFF2-40B4-BE49-F238E27FC236}">
                <a16:creationId xmlns:a16="http://schemas.microsoft.com/office/drawing/2014/main" id="{D1809F1D-E525-9F4E-ADC6-67E2F07E4477}"/>
              </a:ext>
            </a:extLst>
          </p:cNvPr>
          <p:cNvGraphicFramePr>
            <a:graphicFrameLocks noGrp="1"/>
          </p:cNvGraphicFramePr>
          <p:nvPr>
            <p:extLst>
              <p:ext uri="{D42A27DB-BD31-4B8C-83A1-F6EECF244321}">
                <p14:modId xmlns:p14="http://schemas.microsoft.com/office/powerpoint/2010/main" val="2100346394"/>
              </p:ext>
            </p:extLst>
          </p:nvPr>
        </p:nvGraphicFramePr>
        <p:xfrm>
          <a:off x="1845491" y="1476447"/>
          <a:ext cx="8501018" cy="5051956"/>
        </p:xfrm>
        <a:graphic>
          <a:graphicData uri="http://schemas.openxmlformats.org/drawingml/2006/table">
            <a:tbl>
              <a:tblPr firstRow="1" bandRow="1"/>
              <a:tblGrid>
                <a:gridCol w="1235742">
                  <a:extLst>
                    <a:ext uri="{9D8B030D-6E8A-4147-A177-3AD203B41FA5}">
                      <a16:colId xmlns:a16="http://schemas.microsoft.com/office/drawing/2014/main" val="327465211"/>
                    </a:ext>
                  </a:extLst>
                </a:gridCol>
                <a:gridCol w="7265276">
                  <a:extLst>
                    <a:ext uri="{9D8B030D-6E8A-4147-A177-3AD203B41FA5}">
                      <a16:colId xmlns:a16="http://schemas.microsoft.com/office/drawing/2014/main" val="3531512394"/>
                    </a:ext>
                  </a:extLst>
                </a:gridCol>
              </a:tblGrid>
              <a:tr h="788363">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endParaRPr lang="en-US" dirty="0"/>
                    </a:p>
                  </a:txBody>
                  <a:tcPr>
                    <a:lnL>
                      <a:noFill/>
                    </a:lnL>
                    <a:lnR>
                      <a:noFill/>
                    </a:lnR>
                    <a:lnT w="12700" cmpd="sng">
                      <a:solidFill>
                        <a:srgbClr val="5B9BD5"/>
                      </a:solidFill>
                    </a:lnT>
                    <a:lnB w="12700" cmpd="sng">
                      <a:solidFill>
                        <a:srgbClr val="5B9BD5"/>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Arial"/>
                        </a:defRPr>
                      </a:lvl1pPr>
                      <a:lvl2pPr marL="457200" algn="l" defTabSz="914400" rtl="0" eaLnBrk="1" latinLnBrk="0" hangingPunct="1">
                        <a:defRPr sz="1800" b="1" kern="1200">
                          <a:solidFill>
                            <a:schemeClr val="tx1"/>
                          </a:solidFill>
                          <a:latin typeface="Arial"/>
                        </a:defRPr>
                      </a:lvl2pPr>
                      <a:lvl3pPr marL="914400" algn="l" defTabSz="914400" rtl="0" eaLnBrk="1" latinLnBrk="0" hangingPunct="1">
                        <a:defRPr sz="1800" b="1" kern="1200">
                          <a:solidFill>
                            <a:schemeClr val="tx1"/>
                          </a:solidFill>
                          <a:latin typeface="Arial"/>
                        </a:defRPr>
                      </a:lvl3pPr>
                      <a:lvl4pPr marL="1371600" algn="l" defTabSz="914400" rtl="0" eaLnBrk="1" latinLnBrk="0" hangingPunct="1">
                        <a:defRPr sz="1800" b="1" kern="1200">
                          <a:solidFill>
                            <a:schemeClr val="tx1"/>
                          </a:solidFill>
                          <a:latin typeface="Arial"/>
                        </a:defRPr>
                      </a:lvl4pPr>
                      <a:lvl5pPr marL="1828800" algn="l" defTabSz="914400" rtl="0" eaLnBrk="1" latinLnBrk="0" hangingPunct="1">
                        <a:defRPr sz="1800" b="1" kern="1200">
                          <a:solidFill>
                            <a:schemeClr val="tx1"/>
                          </a:solidFill>
                          <a:latin typeface="Arial"/>
                        </a:defRPr>
                      </a:lvl5pPr>
                      <a:lvl6pPr marL="2286000" algn="l" defTabSz="914400" rtl="0" eaLnBrk="1" latinLnBrk="0" hangingPunct="1">
                        <a:defRPr sz="1800" b="1" kern="1200">
                          <a:solidFill>
                            <a:schemeClr val="tx1"/>
                          </a:solidFill>
                          <a:latin typeface="Arial"/>
                        </a:defRPr>
                      </a:lvl6pPr>
                      <a:lvl7pPr marL="2743200" algn="l" defTabSz="914400" rtl="0" eaLnBrk="1" latinLnBrk="0" hangingPunct="1">
                        <a:defRPr sz="1800" b="1" kern="1200">
                          <a:solidFill>
                            <a:schemeClr val="tx1"/>
                          </a:solidFill>
                          <a:latin typeface="Arial"/>
                        </a:defRPr>
                      </a:lvl7pPr>
                      <a:lvl8pPr marL="3200400" algn="l" defTabSz="914400" rtl="0" eaLnBrk="1" latinLnBrk="0" hangingPunct="1">
                        <a:defRPr sz="1800" b="1" kern="1200">
                          <a:solidFill>
                            <a:schemeClr val="tx1"/>
                          </a:solidFill>
                          <a:latin typeface="Arial"/>
                        </a:defRPr>
                      </a:lvl8pPr>
                      <a:lvl9pPr marL="3657600" algn="l" defTabSz="914400" rtl="0" eaLnBrk="1" latinLnBrk="0" hangingPunct="1">
                        <a:defRPr sz="1800" b="1" kern="1200">
                          <a:solidFill>
                            <a:schemeClr val="tx1"/>
                          </a:solidFill>
                          <a:latin typeface="Arial"/>
                        </a:defRPr>
                      </a:lvl9pPr>
                    </a:lstStyle>
                    <a:p>
                      <a:pPr algn="ctr"/>
                      <a:r>
                        <a:rPr lang="en-US" sz="2400" dirty="0"/>
                        <a:t>New Repairables Portal Account Check List </a:t>
                      </a:r>
                    </a:p>
                  </a:txBody>
                  <a:tcPr anchor="ctr">
                    <a:lnL>
                      <a:noFill/>
                    </a:lnL>
                    <a:lnR>
                      <a:noFill/>
                    </a:lnR>
                    <a:lnT w="12700" cmpd="sng">
                      <a:solidFill>
                        <a:srgbClr val="5B9BD5"/>
                      </a:solidFill>
                    </a:lnT>
                    <a:lnB w="12700" cmpd="sng">
                      <a:solidFill>
                        <a:srgbClr val="5B9BD5"/>
                      </a:solidFill>
                    </a:lnB>
                    <a:lnTlToBr w="12700" cmpd="sng">
                      <a:noFill/>
                      <a:prstDash val="solid"/>
                    </a:lnTlToBr>
                    <a:lnBlToTr w="12700" cmpd="sng">
                      <a:noFill/>
                      <a:prstDash val="solid"/>
                    </a:lnBlToTr>
                    <a:noFill/>
                  </a:tcPr>
                </a:tc>
                <a:extLst>
                  <a:ext uri="{0D108BD9-81ED-4DB2-BD59-A6C34878D82A}">
                    <a16:rowId xmlns:a16="http://schemas.microsoft.com/office/drawing/2014/main" val="460557647"/>
                  </a:ext>
                </a:extLst>
              </a:tr>
              <a:tr h="635674">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en-US" dirty="0"/>
                    </a:p>
                  </a:txBody>
                  <a:tcPr>
                    <a:lnL>
                      <a:noFill/>
                    </a:lnL>
                    <a:lnR>
                      <a:noFill/>
                    </a:lnR>
                    <a:lnT w="12700" cmpd="sng">
                      <a:solidFill>
                        <a:srgbClr val="5B9BD5"/>
                      </a:solidFill>
                    </a:lnT>
                    <a:lnB>
                      <a:noFill/>
                    </a:lnB>
                    <a:lnTlToBr w="12700" cmpd="sng">
                      <a:noFill/>
                      <a:prstDash val="solid"/>
                    </a:lnTlToBr>
                    <a:lnBlToTr w="12700" cmpd="sng">
                      <a:noFill/>
                      <a:prstDash val="solid"/>
                    </a:lnBlToTr>
                    <a:solidFill>
                      <a:srgbClr val="5B9BD5">
                        <a:alpha val="2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dirty="0"/>
                        <a:t>Obtained / Have </a:t>
                      </a:r>
                      <a:r>
                        <a:rPr lang="en-US" sz="1800" b="1" dirty="0"/>
                        <a:t>ECA Medium Token Assurance Certificate.</a:t>
                      </a:r>
                      <a:endParaRPr lang="en-US" b="1" dirty="0"/>
                    </a:p>
                  </a:txBody>
                  <a:tcPr anchor="ctr">
                    <a:lnL>
                      <a:noFill/>
                    </a:lnL>
                    <a:lnR>
                      <a:noFill/>
                    </a:lnR>
                    <a:lnT w="12700" cmpd="sng">
                      <a:solidFill>
                        <a:srgbClr val="5B9BD5"/>
                      </a:solidFill>
                    </a:lnT>
                    <a:lnB>
                      <a:noFill/>
                    </a:lnB>
                    <a:lnTlToBr w="12700" cmpd="sng">
                      <a:noFill/>
                      <a:prstDash val="solid"/>
                    </a:lnTlToBr>
                    <a:lnBlToTr w="12700" cmpd="sng">
                      <a:noFill/>
                      <a:prstDash val="solid"/>
                    </a:lnBlToTr>
                    <a:solidFill>
                      <a:srgbClr val="5B9BD5">
                        <a:alpha val="20000"/>
                      </a:srgbClr>
                    </a:solidFill>
                  </a:tcPr>
                </a:tc>
                <a:extLst>
                  <a:ext uri="{0D108BD9-81ED-4DB2-BD59-A6C34878D82A}">
                    <a16:rowId xmlns:a16="http://schemas.microsoft.com/office/drawing/2014/main" val="2680413642"/>
                  </a:ext>
                </a:extLst>
              </a:tr>
              <a:tr h="7883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en-US"/>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dirty="0"/>
                        <a:t>Completed Current Fiscal </a:t>
                      </a:r>
                      <a:r>
                        <a:rPr lang="en-US" b="0" dirty="0"/>
                        <a:t>Year</a:t>
                      </a:r>
                      <a:r>
                        <a:rPr lang="en-US" b="1" dirty="0"/>
                        <a:t> DoD Cyber Awareness Challenge</a:t>
                      </a:r>
                      <a:r>
                        <a:rPr lang="en-US" dirty="0"/>
                        <a:t> Training &amp; Saved Certificate as PDF.</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828659107"/>
                  </a:ext>
                </a:extLst>
              </a:tr>
              <a:tr h="58815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en-US"/>
                    </a:p>
                  </a:txBody>
                  <a:tcPr>
                    <a:lnL>
                      <a:noFill/>
                    </a:lnL>
                    <a:lnR>
                      <a:noFill/>
                    </a:lnR>
                    <a:lnT>
                      <a:noFill/>
                    </a:lnT>
                    <a:lnB>
                      <a:noFill/>
                    </a:lnB>
                    <a:lnTlToBr w="12700" cmpd="sng">
                      <a:noFill/>
                      <a:prstDash val="solid"/>
                    </a:lnTlToBr>
                    <a:lnBlToTr w="12700" cmpd="sng">
                      <a:noFill/>
                      <a:prstDash val="solid"/>
                    </a:lnBlToTr>
                    <a:solidFill>
                      <a:srgbClr val="5B9BD5">
                        <a:alpha val="2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dirty="0"/>
                        <a:t>Completed </a:t>
                      </a:r>
                      <a:r>
                        <a:rPr lang="en-US" b="1" dirty="0"/>
                        <a:t>SAAR Form </a:t>
                      </a:r>
                      <a:r>
                        <a:rPr lang="en-US" dirty="0"/>
                        <a:t>and digitally signed with PKI certificate. </a:t>
                      </a:r>
                    </a:p>
                  </a:txBody>
                  <a:tcPr anchor="ctr">
                    <a:lnL>
                      <a:noFill/>
                    </a:lnL>
                    <a:lnR>
                      <a:noFill/>
                    </a:lnR>
                    <a:lnT>
                      <a:noFill/>
                    </a:lnT>
                    <a:lnB>
                      <a:noFill/>
                    </a:lnB>
                    <a:lnTlToBr w="12700" cmpd="sng">
                      <a:noFill/>
                      <a:prstDash val="solid"/>
                    </a:lnTlToBr>
                    <a:lnBlToTr w="12700" cmpd="sng">
                      <a:noFill/>
                      <a:prstDash val="solid"/>
                    </a:lnBlToTr>
                    <a:solidFill>
                      <a:srgbClr val="5B9BD5">
                        <a:alpha val="20000"/>
                      </a:srgbClr>
                    </a:solidFill>
                  </a:tcPr>
                </a:tc>
                <a:extLst>
                  <a:ext uri="{0D108BD9-81ED-4DB2-BD59-A6C34878D82A}">
                    <a16:rowId xmlns:a16="http://schemas.microsoft.com/office/drawing/2014/main" val="3741547589"/>
                  </a:ext>
                </a:extLst>
              </a:tr>
              <a:tr h="78836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en-US"/>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dirty="0"/>
                        <a:t>Read through and digitally signed with your PKI certificate the </a:t>
                      </a:r>
                      <a:r>
                        <a:rPr lang="en-US" b="1" dirty="0"/>
                        <a:t>Navy User Agreement </a:t>
                      </a:r>
                      <a:r>
                        <a:rPr lang="en-US" dirty="0"/>
                        <a:t>saving as a PDF.</a:t>
                      </a: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75359353"/>
                  </a:ext>
                </a:extLst>
              </a:tr>
              <a:tr h="112623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en-US"/>
                    </a:p>
                  </a:txBody>
                  <a:tcPr>
                    <a:lnL>
                      <a:noFill/>
                    </a:lnL>
                    <a:lnR>
                      <a:noFill/>
                    </a:lnR>
                    <a:lnT>
                      <a:noFill/>
                    </a:lnT>
                    <a:lnB w="12700" cmpd="sng">
                      <a:solidFill>
                        <a:srgbClr val="5B9BD5"/>
                      </a:solidFill>
                    </a:lnB>
                    <a:lnTlToBr w="12700" cmpd="sng">
                      <a:noFill/>
                      <a:prstDash val="solid"/>
                    </a:lnTlToBr>
                    <a:lnBlToTr w="12700" cmpd="sng">
                      <a:noFill/>
                      <a:prstDash val="solid"/>
                    </a:lnBlToTr>
                    <a:solidFill>
                      <a:srgbClr val="5B9BD5">
                        <a:alpha val="2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dirty="0"/>
                        <a:t>Submitted all the required PDF documents (SAAR form, DoD Cyber Awareness Challenge Certificate &amp; Navy User Agreement) to your CAV Analyst via DoD Safe - </a:t>
                      </a:r>
                      <a:r>
                        <a:rPr lang="en-US" dirty="0">
                          <a:hlinkClick r:id="rId2"/>
                        </a:rPr>
                        <a:t>https://safe.apps.mil/</a:t>
                      </a:r>
                      <a:endParaRPr lang="en-US" dirty="0"/>
                    </a:p>
                    <a:p>
                      <a:endParaRPr lang="en-US" dirty="0"/>
                    </a:p>
                    <a:p>
                      <a:endParaRPr lang="en-US" dirty="0"/>
                    </a:p>
                  </a:txBody>
                  <a:tcPr anchor="ctr">
                    <a:lnL>
                      <a:noFill/>
                    </a:lnL>
                    <a:lnR>
                      <a:noFill/>
                    </a:lnR>
                    <a:lnT>
                      <a:noFill/>
                    </a:lnT>
                    <a:lnB w="12700" cmpd="sng">
                      <a:solidFill>
                        <a:srgbClr val="5B9BD5"/>
                      </a:solidFill>
                    </a:lnB>
                    <a:lnTlToBr w="12700" cmpd="sng">
                      <a:noFill/>
                      <a:prstDash val="solid"/>
                    </a:lnTlToBr>
                    <a:lnBlToTr w="12700" cmpd="sng">
                      <a:noFill/>
                      <a:prstDash val="solid"/>
                    </a:lnBlToTr>
                    <a:solidFill>
                      <a:srgbClr val="5B9BD5">
                        <a:alpha val="20000"/>
                      </a:srgbClr>
                    </a:solidFill>
                  </a:tcPr>
                </a:tc>
                <a:extLst>
                  <a:ext uri="{0D108BD9-81ED-4DB2-BD59-A6C34878D82A}">
                    <a16:rowId xmlns:a16="http://schemas.microsoft.com/office/drawing/2014/main" val="2545151581"/>
                  </a:ext>
                </a:extLst>
              </a:tr>
            </a:tbl>
          </a:graphicData>
        </a:graphic>
      </p:graphicFrame>
      <p:grpSp>
        <p:nvGrpSpPr>
          <p:cNvPr id="6" name="Group 5">
            <a:extLst>
              <a:ext uri="{FF2B5EF4-FFF2-40B4-BE49-F238E27FC236}">
                <a16:creationId xmlns:a16="http://schemas.microsoft.com/office/drawing/2014/main" id="{CAA2735D-4E91-9271-C81F-F0C21E583C28}"/>
              </a:ext>
            </a:extLst>
          </p:cNvPr>
          <p:cNvGrpSpPr/>
          <p:nvPr/>
        </p:nvGrpSpPr>
        <p:grpSpPr>
          <a:xfrm>
            <a:off x="2055324" y="1476447"/>
            <a:ext cx="689788" cy="4272022"/>
            <a:chOff x="420196" y="1451254"/>
            <a:chExt cx="689788" cy="4344931"/>
          </a:xfrm>
        </p:grpSpPr>
        <p:grpSp>
          <p:nvGrpSpPr>
            <p:cNvPr id="7" name="Group 6">
              <a:extLst>
                <a:ext uri="{FF2B5EF4-FFF2-40B4-BE49-F238E27FC236}">
                  <a16:creationId xmlns:a16="http://schemas.microsoft.com/office/drawing/2014/main" id="{6639E526-18DE-34CF-425A-E66226D7BF34}"/>
                </a:ext>
              </a:extLst>
            </p:cNvPr>
            <p:cNvGrpSpPr/>
            <p:nvPr/>
          </p:nvGrpSpPr>
          <p:grpSpPr>
            <a:xfrm>
              <a:off x="420196" y="1451254"/>
              <a:ext cx="689788" cy="3440150"/>
              <a:chOff x="420196" y="1937029"/>
              <a:chExt cx="689788" cy="3440150"/>
            </a:xfrm>
          </p:grpSpPr>
          <p:pic>
            <p:nvPicPr>
              <p:cNvPr id="9" name="Picture 8">
                <a:extLst>
                  <a:ext uri="{FF2B5EF4-FFF2-40B4-BE49-F238E27FC236}">
                    <a16:creationId xmlns:a16="http://schemas.microsoft.com/office/drawing/2014/main" id="{EB4796A6-DF3C-6D5B-7795-01A4CA75CB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196" y="1937029"/>
                <a:ext cx="689788" cy="689788"/>
              </a:xfrm>
              <a:prstGeom prst="rect">
                <a:avLst/>
              </a:prstGeom>
            </p:spPr>
          </p:pic>
          <p:sp>
            <p:nvSpPr>
              <p:cNvPr id="10" name="Rectangle 9">
                <a:extLst>
                  <a:ext uri="{FF2B5EF4-FFF2-40B4-BE49-F238E27FC236}">
                    <a16:creationId xmlns:a16="http://schemas.microsoft.com/office/drawing/2014/main" id="{B1C6ED32-540D-D3B0-8E18-938B5F4A4BF9}"/>
                  </a:ext>
                </a:extLst>
              </p:cNvPr>
              <p:cNvSpPr/>
              <p:nvPr/>
            </p:nvSpPr>
            <p:spPr>
              <a:xfrm>
                <a:off x="529338" y="2847632"/>
                <a:ext cx="467833" cy="414670"/>
              </a:xfrm>
              <a:prstGeom prst="rect">
                <a:avLst/>
              </a:prstGeom>
              <a:solidFill>
                <a:sysClr val="window" lastClr="FFFFFF"/>
              </a:solidFill>
              <a:ln w="1270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FCCD6CFC-1A01-8DD5-5DD6-1631303A7935}"/>
                  </a:ext>
                </a:extLst>
              </p:cNvPr>
              <p:cNvSpPr/>
              <p:nvPr/>
            </p:nvSpPr>
            <p:spPr>
              <a:xfrm>
                <a:off x="529338" y="3533432"/>
                <a:ext cx="467833" cy="414670"/>
              </a:xfrm>
              <a:prstGeom prst="rect">
                <a:avLst/>
              </a:prstGeom>
              <a:solidFill>
                <a:sysClr val="window" lastClr="FFFFFF"/>
              </a:solidFill>
              <a:ln w="1270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5922EA2D-0EB7-EE22-8638-44C134B50CC8}"/>
                  </a:ext>
                </a:extLst>
              </p:cNvPr>
              <p:cNvSpPr/>
              <p:nvPr/>
            </p:nvSpPr>
            <p:spPr>
              <a:xfrm>
                <a:off x="529338" y="4265062"/>
                <a:ext cx="467833" cy="414670"/>
              </a:xfrm>
              <a:prstGeom prst="rect">
                <a:avLst/>
              </a:prstGeom>
              <a:solidFill>
                <a:sysClr val="window" lastClr="FFFFFF"/>
              </a:solidFill>
              <a:ln w="1270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1528D7B5-B52C-2838-9F81-A23421D5CF1A}"/>
                  </a:ext>
                </a:extLst>
              </p:cNvPr>
              <p:cNvSpPr/>
              <p:nvPr/>
            </p:nvSpPr>
            <p:spPr>
              <a:xfrm>
                <a:off x="529338" y="4962509"/>
                <a:ext cx="467833" cy="414670"/>
              </a:xfrm>
              <a:prstGeom prst="rect">
                <a:avLst/>
              </a:prstGeom>
              <a:solidFill>
                <a:sysClr val="window" lastClr="FFFFFF"/>
              </a:solidFill>
              <a:ln w="1270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E97CA0EC-F73A-DB33-01A6-A46637A16110}"/>
                </a:ext>
              </a:extLst>
            </p:cNvPr>
            <p:cNvSpPr/>
            <p:nvPr/>
          </p:nvSpPr>
          <p:spPr>
            <a:xfrm>
              <a:off x="535507" y="5381515"/>
              <a:ext cx="467833" cy="414670"/>
            </a:xfrm>
            <a:prstGeom prst="rect">
              <a:avLst/>
            </a:prstGeom>
            <a:solidFill>
              <a:sysClr val="window" lastClr="FFFFFF"/>
            </a:solidFill>
            <a:ln w="12700" cap="flat" cmpd="sng" algn="ctr">
              <a:solidFill>
                <a:srgbClr val="5B9B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pic>
        <p:nvPicPr>
          <p:cNvPr id="14" name="Picture 13">
            <a:extLst>
              <a:ext uri="{FF2B5EF4-FFF2-40B4-BE49-F238E27FC236}">
                <a16:creationId xmlns:a16="http://schemas.microsoft.com/office/drawing/2014/main" id="{18A86098-7F9E-57CD-FFFC-84B209C8DEDD}"/>
              </a:ext>
            </a:extLst>
          </p:cNvPr>
          <p:cNvPicPr>
            <a:picLocks noChangeAspect="1"/>
          </p:cNvPicPr>
          <p:nvPr/>
        </p:nvPicPr>
        <p:blipFill rotWithShape="1">
          <a:blip r:embed="rId4"/>
          <a:srcRect t="72956"/>
          <a:stretch/>
        </p:blipFill>
        <p:spPr>
          <a:xfrm>
            <a:off x="3256832" y="5985811"/>
            <a:ext cx="6618626" cy="484392"/>
          </a:xfrm>
          <a:prstGeom prst="rect">
            <a:avLst/>
          </a:prstGeom>
          <a:ln>
            <a:noFill/>
          </a:ln>
        </p:spPr>
      </p:pic>
    </p:spTree>
    <p:extLst>
      <p:ext uri="{BB962C8B-B14F-4D97-AF65-F5344CB8AC3E}">
        <p14:creationId xmlns:p14="http://schemas.microsoft.com/office/powerpoint/2010/main" val="433481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C9B23D-BF3C-37A9-F544-95FE678D1F5C}"/>
              </a:ext>
            </a:extLst>
          </p:cNvPr>
          <p:cNvSpPr>
            <a:spLocks noGrp="1"/>
          </p:cNvSpPr>
          <p:nvPr>
            <p:ph type="sldNum" sz="quarter" idx="4"/>
          </p:nvPr>
        </p:nvSpPr>
        <p:spPr/>
        <p:txBody>
          <a:bodyPr/>
          <a:lstStyle/>
          <a:p>
            <a:fld id="{AD432D09-116F-4781-84DB-B2C773F5F217}" type="slidenum">
              <a:rPr lang="en-US" smtClean="0"/>
              <a:pPr/>
              <a:t>15</a:t>
            </a:fld>
            <a:endParaRPr lang="en-US" dirty="0"/>
          </a:p>
        </p:txBody>
      </p:sp>
      <p:sp>
        <p:nvSpPr>
          <p:cNvPr id="4" name="Title 2">
            <a:extLst>
              <a:ext uri="{FF2B5EF4-FFF2-40B4-BE49-F238E27FC236}">
                <a16:creationId xmlns:a16="http://schemas.microsoft.com/office/drawing/2014/main" id="{95ED33DA-5E3B-830F-F170-25640810369A}"/>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000" dirty="0"/>
              <a:t>Step 6 &amp;7  – CAV Team Processes Paperwork</a:t>
            </a:r>
          </a:p>
        </p:txBody>
      </p:sp>
      <p:sp>
        <p:nvSpPr>
          <p:cNvPr id="5" name="Content Placeholder 3">
            <a:extLst>
              <a:ext uri="{FF2B5EF4-FFF2-40B4-BE49-F238E27FC236}">
                <a16:creationId xmlns:a16="http://schemas.microsoft.com/office/drawing/2014/main" id="{A4174768-4DF9-57BD-F621-F3577151101A}"/>
              </a:ext>
            </a:extLst>
          </p:cNvPr>
          <p:cNvSpPr txBox="1">
            <a:spLocks/>
          </p:cNvSpPr>
          <p:nvPr/>
        </p:nvSpPr>
        <p:spPr>
          <a:xfrm>
            <a:off x="717755" y="1692396"/>
            <a:ext cx="10574595" cy="4676779"/>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CAV Analyst receives the paperwork from the Vendor and completes their portion of the SAAR form:</a:t>
            </a:r>
          </a:p>
          <a:p>
            <a:pPr marL="800100" lvl="1" indent="-342900">
              <a:buFont typeface="Arial" panose="020B0604020202020204" pitchFamily="34" charset="0"/>
              <a:buChar char="•"/>
            </a:pPr>
            <a:r>
              <a:rPr lang="en-US" sz="2000" dirty="0"/>
              <a:t>Complete Blocks 17 as the Supervisor &amp; sign as the supervisor. </a:t>
            </a:r>
          </a:p>
          <a:p>
            <a:pPr marL="800100" lvl="1" indent="-342900">
              <a:buFont typeface="Arial" panose="020B0604020202020204" pitchFamily="34" charset="0"/>
              <a:buChar char="•"/>
            </a:pPr>
            <a:r>
              <a:rPr lang="en-US" sz="2000" dirty="0"/>
              <a:t>Create the Vendor’s PERNR in Navy ERP and put that number on the SAAR form in Block 21.</a:t>
            </a:r>
          </a:p>
          <a:p>
            <a:pPr marL="800100" lvl="1" indent="-342900">
              <a:buFont typeface="Arial" panose="020B0604020202020204" pitchFamily="34" charset="0"/>
              <a:buChar char="•"/>
            </a:pPr>
            <a:r>
              <a:rPr lang="en-US" sz="2000" dirty="0"/>
              <a:t>List the RICs associated with the vendor in Block 21. </a:t>
            </a:r>
          </a:p>
          <a:p>
            <a:pPr marL="800100" lvl="1"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Forwards SAAR to the UM team for processing with the Navy User Agreement and DoD Cyber Awareness Challenge Certificate.</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CAV Analyst conducts RP related Training.</a:t>
            </a:r>
            <a:endParaRPr lang="en-US" dirty="0"/>
          </a:p>
        </p:txBody>
      </p:sp>
    </p:spTree>
    <p:extLst>
      <p:ext uri="{BB962C8B-B14F-4D97-AF65-F5344CB8AC3E}">
        <p14:creationId xmlns:p14="http://schemas.microsoft.com/office/powerpoint/2010/main" val="813564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CE86F9-5ECD-667E-454B-D2E099680175}"/>
              </a:ext>
            </a:extLst>
          </p:cNvPr>
          <p:cNvSpPr>
            <a:spLocks noGrp="1"/>
          </p:cNvSpPr>
          <p:nvPr>
            <p:ph type="sldNum" sz="quarter" idx="4"/>
          </p:nvPr>
        </p:nvSpPr>
        <p:spPr/>
        <p:txBody>
          <a:bodyPr/>
          <a:lstStyle/>
          <a:p>
            <a:fld id="{AD432D09-116F-4781-84DB-B2C773F5F217}" type="slidenum">
              <a:rPr lang="en-US" smtClean="0"/>
              <a:pPr/>
              <a:t>16</a:t>
            </a:fld>
            <a:endParaRPr lang="en-US" dirty="0"/>
          </a:p>
        </p:txBody>
      </p:sp>
      <p:sp>
        <p:nvSpPr>
          <p:cNvPr id="4" name="Title 2">
            <a:extLst>
              <a:ext uri="{FF2B5EF4-FFF2-40B4-BE49-F238E27FC236}">
                <a16:creationId xmlns:a16="http://schemas.microsoft.com/office/drawing/2014/main" id="{53CFEA80-AF9C-D52B-04A9-866E64EF4A31}"/>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2800" dirty="0"/>
              <a:t>Step 8, 9 &amp;10  – UM Team Processes Paperwork</a:t>
            </a:r>
          </a:p>
        </p:txBody>
      </p:sp>
      <p:sp>
        <p:nvSpPr>
          <p:cNvPr id="5" name="Content Placeholder 3">
            <a:extLst>
              <a:ext uri="{FF2B5EF4-FFF2-40B4-BE49-F238E27FC236}">
                <a16:creationId xmlns:a16="http://schemas.microsoft.com/office/drawing/2014/main" id="{E4A9DD20-3D73-8DC3-0FA1-EC73899C2260}"/>
              </a:ext>
            </a:extLst>
          </p:cNvPr>
          <p:cNvSpPr txBox="1">
            <a:spLocks/>
          </p:cNvSpPr>
          <p:nvPr/>
        </p:nvSpPr>
        <p:spPr>
          <a:xfrm>
            <a:off x="344129" y="1505582"/>
            <a:ext cx="11670890" cy="4676779"/>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UM Team receives the submission from the CAV Analysts and reviews for errors.  </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Forward good SAARs to WSS Security Team &amp; Information Systems Security Team for signatures.</a:t>
            </a:r>
          </a:p>
          <a:p>
            <a:pPr marL="342900" indent="-342900">
              <a:buFont typeface="Arial" panose="020B0604020202020204" pitchFamily="34" charset="0"/>
              <a:buChar char="•"/>
            </a:pPr>
            <a:r>
              <a:rPr lang="en-US" sz="2400" dirty="0"/>
              <a:t>Returns not so good SAARs to CAV Analyst for corrections.  </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Generate the RP number for each vendor and upload documentation into the RP User Database.</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sz="2400" dirty="0"/>
              <a:t>UM team submits Access Enforcer (AE) Request to establish RP Account.</a:t>
            </a:r>
            <a:endParaRPr lang="en-US" dirty="0"/>
          </a:p>
        </p:txBody>
      </p:sp>
      <p:grpSp>
        <p:nvGrpSpPr>
          <p:cNvPr id="6" name="Group 5">
            <a:extLst>
              <a:ext uri="{FF2B5EF4-FFF2-40B4-BE49-F238E27FC236}">
                <a16:creationId xmlns:a16="http://schemas.microsoft.com/office/drawing/2014/main" id="{AA8EF049-C7E4-A7E0-C7DA-CB6AEDAEFCF7}"/>
              </a:ext>
            </a:extLst>
          </p:cNvPr>
          <p:cNvGrpSpPr/>
          <p:nvPr/>
        </p:nvGrpSpPr>
        <p:grpSpPr>
          <a:xfrm>
            <a:off x="1624351" y="4832442"/>
            <a:ext cx="2542925" cy="1909761"/>
            <a:chOff x="1997977" y="4890753"/>
            <a:chExt cx="2542925" cy="1909761"/>
          </a:xfrm>
        </p:grpSpPr>
        <p:pic>
          <p:nvPicPr>
            <p:cNvPr id="7" name="Picture 6">
              <a:extLst>
                <a:ext uri="{FF2B5EF4-FFF2-40B4-BE49-F238E27FC236}">
                  <a16:creationId xmlns:a16="http://schemas.microsoft.com/office/drawing/2014/main" id="{3DC9259D-7743-23E4-4074-2755778D9838}"/>
                </a:ext>
              </a:extLst>
            </p:cNvPr>
            <p:cNvPicPr>
              <a:picLocks noChangeAspect="1"/>
            </p:cNvPicPr>
            <p:nvPr/>
          </p:nvPicPr>
          <p:blipFill>
            <a:blip r:embed="rId2"/>
            <a:stretch>
              <a:fillRect/>
            </a:stretch>
          </p:blipFill>
          <p:spPr>
            <a:xfrm>
              <a:off x="1997977" y="5114597"/>
              <a:ext cx="2542925" cy="1685917"/>
            </a:xfrm>
            <a:prstGeom prst="rect">
              <a:avLst/>
            </a:prstGeom>
          </p:spPr>
        </p:pic>
        <p:sp>
          <p:nvSpPr>
            <p:cNvPr id="8" name="TextBox 7">
              <a:extLst>
                <a:ext uri="{FF2B5EF4-FFF2-40B4-BE49-F238E27FC236}">
                  <a16:creationId xmlns:a16="http://schemas.microsoft.com/office/drawing/2014/main" id="{7350A05B-5D72-FE69-01D5-1F0FBEB9EEE1}"/>
                </a:ext>
              </a:extLst>
            </p:cNvPr>
            <p:cNvSpPr txBox="1"/>
            <p:nvPr/>
          </p:nvSpPr>
          <p:spPr>
            <a:xfrm>
              <a:off x="2622467" y="4890753"/>
              <a:ext cx="1293944" cy="461665"/>
            </a:xfrm>
            <a:prstGeom prst="rect">
              <a:avLst/>
            </a:prstGeom>
            <a:noFill/>
          </p:spPr>
          <p:txBody>
            <a:bodyPr wrap="none" rtlCol="0">
              <a:spAutoFit/>
            </a:bodyPr>
            <a:lstStyle/>
            <a:p>
              <a:pPr algn="ctr"/>
              <a:r>
                <a:rPr lang="en-US" sz="1200" dirty="0"/>
                <a:t>Access Request</a:t>
              </a:r>
            </a:p>
            <a:p>
              <a:pPr algn="ctr"/>
              <a:r>
                <a:rPr lang="en-US" sz="1200" dirty="0"/>
                <a:t>Workflow </a:t>
              </a:r>
            </a:p>
          </p:txBody>
        </p:sp>
      </p:grpSp>
      <p:pic>
        <p:nvPicPr>
          <p:cNvPr id="9" name="Picture 8">
            <a:extLst>
              <a:ext uri="{FF2B5EF4-FFF2-40B4-BE49-F238E27FC236}">
                <a16:creationId xmlns:a16="http://schemas.microsoft.com/office/drawing/2014/main" id="{F355AE02-47BD-ED99-88E6-C654D39959BC}"/>
              </a:ext>
            </a:extLst>
          </p:cNvPr>
          <p:cNvPicPr>
            <a:picLocks noChangeAspect="1"/>
          </p:cNvPicPr>
          <p:nvPr/>
        </p:nvPicPr>
        <p:blipFill>
          <a:blip r:embed="rId3"/>
          <a:stretch>
            <a:fillRect/>
          </a:stretch>
        </p:blipFill>
        <p:spPr>
          <a:xfrm>
            <a:off x="3849900" y="4642515"/>
            <a:ext cx="5756446" cy="2129184"/>
          </a:xfrm>
          <a:prstGeom prst="rect">
            <a:avLst/>
          </a:prstGeom>
        </p:spPr>
      </p:pic>
    </p:spTree>
    <p:extLst>
      <p:ext uri="{BB962C8B-B14F-4D97-AF65-F5344CB8AC3E}">
        <p14:creationId xmlns:p14="http://schemas.microsoft.com/office/powerpoint/2010/main" val="2069429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D73119-9991-6331-A71E-6CD2DB6D7D4E}"/>
              </a:ext>
            </a:extLst>
          </p:cNvPr>
          <p:cNvSpPr>
            <a:spLocks noGrp="1"/>
          </p:cNvSpPr>
          <p:nvPr>
            <p:ph type="sldNum" sz="quarter" idx="4"/>
          </p:nvPr>
        </p:nvSpPr>
        <p:spPr/>
        <p:txBody>
          <a:bodyPr/>
          <a:lstStyle/>
          <a:p>
            <a:fld id="{AD432D09-116F-4781-84DB-B2C773F5F217}" type="slidenum">
              <a:rPr lang="en-US" smtClean="0"/>
              <a:pPr/>
              <a:t>17</a:t>
            </a:fld>
            <a:endParaRPr lang="en-US" dirty="0"/>
          </a:p>
        </p:txBody>
      </p:sp>
      <p:sp>
        <p:nvSpPr>
          <p:cNvPr id="4" name="Title 2">
            <a:extLst>
              <a:ext uri="{FF2B5EF4-FFF2-40B4-BE49-F238E27FC236}">
                <a16:creationId xmlns:a16="http://schemas.microsoft.com/office/drawing/2014/main" id="{B26BF17A-1FF1-4251-9E63-47071063EA49}"/>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600" dirty="0"/>
              <a:t>Step 11 – BSC Security Review</a:t>
            </a:r>
          </a:p>
        </p:txBody>
      </p:sp>
      <p:sp>
        <p:nvSpPr>
          <p:cNvPr id="7" name="Content Placeholder 3">
            <a:extLst>
              <a:ext uri="{FF2B5EF4-FFF2-40B4-BE49-F238E27FC236}">
                <a16:creationId xmlns:a16="http://schemas.microsoft.com/office/drawing/2014/main" id="{741C05A2-70D7-2F96-4828-0DD2F3E52F90}"/>
              </a:ext>
            </a:extLst>
          </p:cNvPr>
          <p:cNvSpPr txBox="1">
            <a:spLocks/>
          </p:cNvSpPr>
          <p:nvPr/>
        </p:nvSpPr>
        <p:spPr>
          <a:xfrm>
            <a:off x="344129" y="1505582"/>
            <a:ext cx="11670890" cy="4676779"/>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Account Request is routed to the NAVSUP Business Systems Center (BSC) Information Assurance team for processing.  </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BSC team reviews documentation in database against the account creation request.  Account request is passed to the next stage for processing with correct forms &amp; documentation on file.  </a:t>
            </a:r>
          </a:p>
        </p:txBody>
      </p:sp>
      <p:pic>
        <p:nvPicPr>
          <p:cNvPr id="8" name="Picture 7">
            <a:extLst>
              <a:ext uri="{FF2B5EF4-FFF2-40B4-BE49-F238E27FC236}">
                <a16:creationId xmlns:a16="http://schemas.microsoft.com/office/drawing/2014/main" id="{835DA6D8-EF46-6460-8C59-2CBCD7E0EF1E}"/>
              </a:ext>
            </a:extLst>
          </p:cNvPr>
          <p:cNvPicPr>
            <a:picLocks noChangeAspect="1"/>
          </p:cNvPicPr>
          <p:nvPr/>
        </p:nvPicPr>
        <p:blipFill>
          <a:blip r:embed="rId2"/>
          <a:stretch>
            <a:fillRect/>
          </a:stretch>
        </p:blipFill>
        <p:spPr>
          <a:xfrm>
            <a:off x="2053068" y="3637800"/>
            <a:ext cx="8509294" cy="3147402"/>
          </a:xfrm>
          <a:prstGeom prst="rect">
            <a:avLst/>
          </a:prstGeom>
        </p:spPr>
      </p:pic>
      <p:sp>
        <p:nvSpPr>
          <p:cNvPr id="9" name="Arrow: Right 8">
            <a:extLst>
              <a:ext uri="{FF2B5EF4-FFF2-40B4-BE49-F238E27FC236}">
                <a16:creationId xmlns:a16="http://schemas.microsoft.com/office/drawing/2014/main" id="{93EC76DA-58C0-0C72-A36E-C9A69D4C6ACB}"/>
              </a:ext>
            </a:extLst>
          </p:cNvPr>
          <p:cNvSpPr/>
          <p:nvPr/>
        </p:nvSpPr>
        <p:spPr>
          <a:xfrm>
            <a:off x="1138668" y="3982063"/>
            <a:ext cx="825910" cy="550607"/>
          </a:xfrm>
          <a:prstGeom prst="rightArrow">
            <a:avLst/>
          </a:prstGeom>
          <a:solidFill>
            <a:srgbClr val="FFC43A"/>
          </a:solidFill>
          <a:ln>
            <a:solidFill>
              <a:srgbClr val="FFD8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270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C1EFF0-0939-A140-4DAF-36C17E41C6E8}"/>
              </a:ext>
            </a:extLst>
          </p:cNvPr>
          <p:cNvSpPr>
            <a:spLocks noGrp="1"/>
          </p:cNvSpPr>
          <p:nvPr>
            <p:ph type="sldNum" sz="quarter" idx="4"/>
          </p:nvPr>
        </p:nvSpPr>
        <p:spPr/>
        <p:txBody>
          <a:bodyPr/>
          <a:lstStyle/>
          <a:p>
            <a:fld id="{AD432D09-116F-4781-84DB-B2C773F5F217}" type="slidenum">
              <a:rPr lang="en-US" smtClean="0"/>
              <a:pPr/>
              <a:t>18</a:t>
            </a:fld>
            <a:endParaRPr lang="en-US" dirty="0"/>
          </a:p>
        </p:txBody>
      </p:sp>
      <p:sp>
        <p:nvSpPr>
          <p:cNvPr id="4" name="Title 2">
            <a:extLst>
              <a:ext uri="{FF2B5EF4-FFF2-40B4-BE49-F238E27FC236}">
                <a16:creationId xmlns:a16="http://schemas.microsoft.com/office/drawing/2014/main" id="{34D7CBF9-750F-9E13-8D2E-FA99D292B01D}"/>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600" dirty="0"/>
              <a:t>Step 12 – RP Account is Created</a:t>
            </a:r>
          </a:p>
        </p:txBody>
      </p:sp>
      <p:sp>
        <p:nvSpPr>
          <p:cNvPr id="6" name="Content Placeholder 3">
            <a:extLst>
              <a:ext uri="{FF2B5EF4-FFF2-40B4-BE49-F238E27FC236}">
                <a16:creationId xmlns:a16="http://schemas.microsoft.com/office/drawing/2014/main" id="{B285F829-3D4E-ED8F-139B-44825E7CC2D3}"/>
              </a:ext>
            </a:extLst>
          </p:cNvPr>
          <p:cNvSpPr txBox="1">
            <a:spLocks/>
          </p:cNvSpPr>
          <p:nvPr/>
        </p:nvSpPr>
        <p:spPr>
          <a:xfrm>
            <a:off x="167354" y="1353950"/>
            <a:ext cx="5117504" cy="550405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Once your account is created, you’ll receive a </a:t>
            </a:r>
            <a:r>
              <a:rPr kumimoji="0" lang="en-US" sz="1800" b="1" i="0" u="none" strike="noStrike" kern="1200" cap="none" spc="0" normalizeH="0" baseline="0" noProof="0" dirty="0">
                <a:ln>
                  <a:noFill/>
                </a:ln>
                <a:solidFill>
                  <a:prstClr val="black"/>
                </a:solidFill>
                <a:effectLst/>
                <a:uLnTx/>
                <a:uFillTx/>
                <a:latin typeface="Arial"/>
                <a:ea typeface="+mn-ea"/>
                <a:cs typeface="+mn-cs"/>
              </a:rPr>
              <a:t>New Account Notification </a:t>
            </a:r>
            <a:r>
              <a:rPr kumimoji="0" lang="en-US" sz="1800" b="0" i="0" u="none" strike="noStrike" kern="1200" cap="none" spc="0" normalizeH="0" baseline="0" noProof="0" dirty="0">
                <a:ln>
                  <a:noFill/>
                </a:ln>
                <a:solidFill>
                  <a:prstClr val="black"/>
                </a:solidFill>
                <a:effectLst/>
                <a:uLnTx/>
                <a:uFillTx/>
                <a:latin typeface="Arial"/>
                <a:ea typeface="+mn-ea"/>
                <a:cs typeface="+mn-cs"/>
              </a:rPr>
              <a:t>system generated email.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While your account has been created, </a:t>
            </a:r>
            <a:r>
              <a:rPr kumimoji="0" lang="en-US" sz="1800" b="0" i="0" u="sng" strike="noStrike" kern="1200" cap="none" spc="0" normalizeH="0" baseline="0" noProof="0" dirty="0">
                <a:ln>
                  <a:noFill/>
                </a:ln>
                <a:solidFill>
                  <a:prstClr val="black"/>
                </a:solidFill>
                <a:effectLst/>
                <a:uLnTx/>
                <a:uFillTx/>
                <a:latin typeface="Arial"/>
                <a:ea typeface="+mn-ea"/>
                <a:cs typeface="+mn-cs"/>
              </a:rPr>
              <a:t>your access has not been established yet</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The links in any system generated email are not going to work for you as an RP user. You need to use the following link</a:t>
            </a:r>
            <a:r>
              <a:rPr kumimoji="0" lang="en-US" sz="1800" b="0" i="0" u="none" strike="noStrike" kern="1200" cap="none" spc="0" normalizeH="0" baseline="0" noProof="0" dirty="0">
                <a:ln>
                  <a:noFill/>
                </a:ln>
                <a:solidFill>
                  <a:prstClr val="black"/>
                </a:solidFill>
                <a:effectLst/>
                <a:uLnTx/>
                <a:uFillTx/>
                <a:latin typeface="Arial"/>
                <a:ea typeface="+mn-ea"/>
                <a:cs typeface="+mn-cs"/>
              </a:rPr>
              <a:t>: </a:t>
            </a:r>
            <a:r>
              <a:rPr kumimoji="0" lang="en-US" sz="1800" b="1" i="0" u="none" strike="noStrike" kern="1200" cap="none" spc="0" normalizeH="0" baseline="0" noProof="0" dirty="0">
                <a:ln>
                  <a:noFill/>
                </a:ln>
                <a:solidFill>
                  <a:srgbClr val="5B9BD5"/>
                </a:solidFill>
                <a:effectLst/>
                <a:uLnTx/>
                <a:uFillTx/>
                <a:latin typeface="Arial"/>
                <a:ea typeface="+mn-ea"/>
                <a:cs typeface="+mn-cs"/>
                <a:hlinkClick r:id="rId2">
                  <a:extLst>
                    <a:ext uri="{A12FA001-AC4F-418D-AE19-62706E023703}">
                      <ahyp:hlinkClr xmlns:ahyp="http://schemas.microsoft.com/office/drawing/2018/hyperlinkcolor" val="tx"/>
                    </a:ext>
                  </a:extLst>
                </a:hlinkClick>
              </a:rPr>
              <a:t>https://external-portal.erp.navy.mil/</a:t>
            </a:r>
            <a:endParaRPr kumimoji="0" lang="en-US" sz="1800" b="1" i="0" u="none" strike="noStrike" kern="1200" cap="none" spc="0" normalizeH="0" baseline="0" noProof="0" dirty="0">
              <a:ln>
                <a:noFill/>
              </a:ln>
              <a:solidFill>
                <a:srgbClr val="5B9BD5"/>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1" i="0" u="none" strike="noStrike" kern="1200" cap="none" spc="0" normalizeH="0" baseline="0" noProof="0" dirty="0">
              <a:ln>
                <a:noFill/>
              </a:ln>
              <a:solidFill>
                <a:srgbClr val="5B9BD5"/>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You should log in within 7 days of getting this message to keep your account from locking.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srgbClr val="5B9BD5"/>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The screen should look like this: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p:txBody>
      </p:sp>
      <p:pic>
        <p:nvPicPr>
          <p:cNvPr id="7" name="Picture 6">
            <a:extLst>
              <a:ext uri="{FF2B5EF4-FFF2-40B4-BE49-F238E27FC236}">
                <a16:creationId xmlns:a16="http://schemas.microsoft.com/office/drawing/2014/main" id="{DCAC4889-8A26-462F-1B06-5A0BBC499D06}"/>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010132" y="5424790"/>
            <a:ext cx="3431948" cy="1317413"/>
          </a:xfrm>
          <a:prstGeom prst="rect">
            <a:avLst/>
          </a:prstGeom>
          <a:noFill/>
          <a:ln>
            <a:solidFill>
              <a:schemeClr val="tx1"/>
            </a:solidFill>
          </a:ln>
        </p:spPr>
      </p:pic>
      <p:pic>
        <p:nvPicPr>
          <p:cNvPr id="8" name="Picture 7">
            <a:extLst>
              <a:ext uri="{FF2B5EF4-FFF2-40B4-BE49-F238E27FC236}">
                <a16:creationId xmlns:a16="http://schemas.microsoft.com/office/drawing/2014/main" id="{71C51F75-A41B-5E93-1780-CD9A3A2FA8DA}"/>
              </a:ext>
            </a:extLst>
          </p:cNvPr>
          <p:cNvPicPr>
            <a:picLocks noChangeAspect="1"/>
          </p:cNvPicPr>
          <p:nvPr/>
        </p:nvPicPr>
        <p:blipFill>
          <a:blip r:embed="rId5"/>
          <a:stretch>
            <a:fillRect/>
          </a:stretch>
        </p:blipFill>
        <p:spPr>
          <a:xfrm>
            <a:off x="5637142" y="1357346"/>
            <a:ext cx="6387504" cy="5099632"/>
          </a:xfrm>
          <a:prstGeom prst="rect">
            <a:avLst/>
          </a:prstGeom>
          <a:ln>
            <a:solidFill>
              <a:schemeClr val="tx1"/>
            </a:solidFill>
          </a:ln>
        </p:spPr>
      </p:pic>
      <p:sp>
        <p:nvSpPr>
          <p:cNvPr id="10" name="Multiplication Sign 9">
            <a:extLst>
              <a:ext uri="{FF2B5EF4-FFF2-40B4-BE49-F238E27FC236}">
                <a16:creationId xmlns:a16="http://schemas.microsoft.com/office/drawing/2014/main" id="{04AA5956-7EE4-DD8A-2C84-B96770893438}"/>
              </a:ext>
            </a:extLst>
          </p:cNvPr>
          <p:cNvSpPr/>
          <p:nvPr/>
        </p:nvSpPr>
        <p:spPr>
          <a:xfrm>
            <a:off x="7101554" y="4896740"/>
            <a:ext cx="471690" cy="471690"/>
          </a:xfrm>
          <a:prstGeom prst="mathMultiply">
            <a:avLst>
              <a:gd name="adj1" fmla="val 19896"/>
            </a:avLst>
          </a:prstGeom>
          <a:solidFill>
            <a:srgbClr val="ED7D31">
              <a:lumMod val="40000"/>
              <a:lumOff val="60000"/>
            </a:srgbClr>
          </a:solidFill>
          <a:ln w="1270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1" name="Multiplication Sign 10">
            <a:extLst>
              <a:ext uri="{FF2B5EF4-FFF2-40B4-BE49-F238E27FC236}">
                <a16:creationId xmlns:a16="http://schemas.microsoft.com/office/drawing/2014/main" id="{61F02EA6-BB9E-5D83-C2A2-89BA49E6D685}"/>
              </a:ext>
            </a:extLst>
          </p:cNvPr>
          <p:cNvSpPr/>
          <p:nvPr/>
        </p:nvSpPr>
        <p:spPr>
          <a:xfrm>
            <a:off x="9962970" y="2801596"/>
            <a:ext cx="471690" cy="471690"/>
          </a:xfrm>
          <a:prstGeom prst="mathMultiply">
            <a:avLst>
              <a:gd name="adj1" fmla="val 19896"/>
            </a:avLst>
          </a:prstGeom>
          <a:solidFill>
            <a:srgbClr val="ED7D31">
              <a:lumMod val="40000"/>
              <a:lumOff val="60000"/>
            </a:srgbClr>
          </a:solidFill>
          <a:ln w="12700" cap="flat" cmpd="sng" algn="ctr">
            <a:solidFill>
              <a:srgbClr val="C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12642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797040-5D7C-6F4B-7D45-7B65DCAE836F}"/>
              </a:ext>
            </a:extLst>
          </p:cNvPr>
          <p:cNvSpPr>
            <a:spLocks noGrp="1"/>
          </p:cNvSpPr>
          <p:nvPr>
            <p:ph type="sldNum" sz="quarter" idx="4"/>
          </p:nvPr>
        </p:nvSpPr>
        <p:spPr/>
        <p:txBody>
          <a:bodyPr/>
          <a:lstStyle/>
          <a:p>
            <a:fld id="{AD432D09-116F-4781-84DB-B2C773F5F217}" type="slidenum">
              <a:rPr lang="en-US" smtClean="0"/>
              <a:pPr/>
              <a:t>19</a:t>
            </a:fld>
            <a:endParaRPr lang="en-US" dirty="0"/>
          </a:p>
        </p:txBody>
      </p:sp>
      <p:sp>
        <p:nvSpPr>
          <p:cNvPr id="4" name="Title 2">
            <a:extLst>
              <a:ext uri="{FF2B5EF4-FFF2-40B4-BE49-F238E27FC236}">
                <a16:creationId xmlns:a16="http://schemas.microsoft.com/office/drawing/2014/main" id="{58536DA2-C835-8834-8F8B-44D817DB42BF}"/>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000" dirty="0"/>
              <a:t>Step 13 &amp; 14 – AE Closes/ RIC Table Update</a:t>
            </a:r>
          </a:p>
        </p:txBody>
      </p:sp>
      <p:pic>
        <p:nvPicPr>
          <p:cNvPr id="5" name="Picture 4">
            <a:extLst>
              <a:ext uri="{FF2B5EF4-FFF2-40B4-BE49-F238E27FC236}">
                <a16:creationId xmlns:a16="http://schemas.microsoft.com/office/drawing/2014/main" id="{6068E6FF-5137-C5C3-64C1-464269D943BA}"/>
              </a:ext>
            </a:extLst>
          </p:cNvPr>
          <p:cNvPicPr>
            <a:picLocks noChangeAspect="1"/>
          </p:cNvPicPr>
          <p:nvPr/>
        </p:nvPicPr>
        <p:blipFill>
          <a:blip r:embed="rId2"/>
          <a:stretch>
            <a:fillRect/>
          </a:stretch>
        </p:blipFill>
        <p:spPr>
          <a:xfrm>
            <a:off x="69011" y="1626532"/>
            <a:ext cx="5667014" cy="4847346"/>
          </a:xfrm>
          <a:prstGeom prst="rect">
            <a:avLst/>
          </a:prstGeom>
          <a:ln>
            <a:solidFill>
              <a:schemeClr val="tx1"/>
            </a:solidFill>
          </a:ln>
        </p:spPr>
      </p:pic>
      <p:sp>
        <p:nvSpPr>
          <p:cNvPr id="6" name="Content Placeholder 3">
            <a:extLst>
              <a:ext uri="{FF2B5EF4-FFF2-40B4-BE49-F238E27FC236}">
                <a16:creationId xmlns:a16="http://schemas.microsoft.com/office/drawing/2014/main" id="{DBF48F81-9BD3-A2D8-FF15-A694EACF1117}"/>
              </a:ext>
            </a:extLst>
          </p:cNvPr>
          <p:cNvSpPr txBox="1">
            <a:spLocks/>
          </p:cNvSpPr>
          <p:nvPr/>
        </p:nvSpPr>
        <p:spPr>
          <a:xfrm>
            <a:off x="7066380" y="1311340"/>
            <a:ext cx="4046102" cy="3044878"/>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200" dirty="0"/>
              <a:t>The </a:t>
            </a:r>
            <a:r>
              <a:rPr lang="en-US" sz="1200" b="1" dirty="0"/>
              <a:t>Closure Notification</a:t>
            </a:r>
            <a:r>
              <a:rPr lang="en-US" sz="1200" dirty="0"/>
              <a:t> system generated message informs you the request to create your account with all the privileges and access has completed.  </a:t>
            </a:r>
            <a:r>
              <a:rPr lang="en-US" sz="1200" u="sng" dirty="0"/>
              <a:t>Your access is still not established</a:t>
            </a:r>
            <a:r>
              <a:rPr lang="en-US" sz="1200" dirty="0"/>
              <a:t>. </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1200" dirty="0"/>
              <a:t>The RICs still need assigned to your account and that is a manual process.  </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1200" dirty="0"/>
              <a:t>Please allow 24 - 48 hours following this email for your access to be granted.</a:t>
            </a:r>
          </a:p>
        </p:txBody>
      </p:sp>
      <p:pic>
        <p:nvPicPr>
          <p:cNvPr id="7" name="Picture 6" descr="Graphical user interface, text, application, email&#10;&#10;AI-generated content may be incorrect.">
            <a:extLst>
              <a:ext uri="{FF2B5EF4-FFF2-40B4-BE49-F238E27FC236}">
                <a16:creationId xmlns:a16="http://schemas.microsoft.com/office/drawing/2014/main" id="{D747D4CE-EB4B-3974-2BFB-0F9E283AAD71}"/>
              </a:ext>
            </a:extLst>
          </p:cNvPr>
          <p:cNvPicPr>
            <a:picLocks noChangeAspect="1"/>
          </p:cNvPicPr>
          <p:nvPr/>
        </p:nvPicPr>
        <p:blipFill>
          <a:blip r:embed="rId3"/>
          <a:stretch>
            <a:fillRect/>
          </a:stretch>
        </p:blipFill>
        <p:spPr>
          <a:xfrm>
            <a:off x="5971009" y="3429000"/>
            <a:ext cx="5922706" cy="3044878"/>
          </a:xfrm>
          <a:prstGeom prst="rect">
            <a:avLst/>
          </a:prstGeom>
          <a:ln>
            <a:solidFill>
              <a:schemeClr val="tx1"/>
            </a:solidFill>
          </a:ln>
        </p:spPr>
      </p:pic>
    </p:spTree>
    <p:extLst>
      <p:ext uri="{BB962C8B-B14F-4D97-AF65-F5344CB8AC3E}">
        <p14:creationId xmlns:p14="http://schemas.microsoft.com/office/powerpoint/2010/main" val="3293256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8F39E-5327-B892-2013-970641F085F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8B62478-0E43-A220-0379-369D72F06F6E}"/>
              </a:ext>
            </a:extLst>
          </p:cNvPr>
          <p:cNvSpPr/>
          <p:nvPr/>
        </p:nvSpPr>
        <p:spPr>
          <a:xfrm>
            <a:off x="7335121" y="1599328"/>
            <a:ext cx="4438362" cy="4172483"/>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Logo&#10;&#10;AI-generated content may be incorrect.">
            <a:extLst>
              <a:ext uri="{FF2B5EF4-FFF2-40B4-BE49-F238E27FC236}">
                <a16:creationId xmlns:a16="http://schemas.microsoft.com/office/drawing/2014/main" id="{CEBC62AF-F6D3-7F8E-DE0A-A3EE16AB6C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63325" y="6083417"/>
            <a:ext cx="649999" cy="649999"/>
          </a:xfrm>
          <a:prstGeom prst="rect">
            <a:avLst/>
          </a:prstGeom>
        </p:spPr>
      </p:pic>
      <p:cxnSp>
        <p:nvCxnSpPr>
          <p:cNvPr id="11" name="Straight Connector 21">
            <a:extLst>
              <a:ext uri="{FF2B5EF4-FFF2-40B4-BE49-F238E27FC236}">
                <a16:creationId xmlns:a16="http://schemas.microsoft.com/office/drawing/2014/main" id="{854173E2-A973-4F84-1D8D-266471F1C41F}"/>
              </a:ext>
            </a:extLst>
          </p:cNvPr>
          <p:cNvCxnSpPr>
            <a:cxnSpLocks noChangeShapeType="1"/>
          </p:cNvCxnSpPr>
          <p:nvPr/>
        </p:nvCxnSpPr>
        <p:spPr bwMode="auto">
          <a:xfrm>
            <a:off x="0" y="6477302"/>
            <a:ext cx="11296650"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sp>
        <p:nvSpPr>
          <p:cNvPr id="2" name="Title 1">
            <a:extLst>
              <a:ext uri="{FF2B5EF4-FFF2-40B4-BE49-F238E27FC236}">
                <a16:creationId xmlns:a16="http://schemas.microsoft.com/office/drawing/2014/main" id="{21BDD848-DB2A-A50F-9578-347C4E09E503}"/>
              </a:ext>
            </a:extLst>
          </p:cNvPr>
          <p:cNvSpPr>
            <a:spLocks noGrp="1"/>
          </p:cNvSpPr>
          <p:nvPr>
            <p:ph type="title"/>
          </p:nvPr>
        </p:nvSpPr>
        <p:spPr>
          <a:xfrm>
            <a:off x="2514600" y="640080"/>
            <a:ext cx="7893595" cy="369332"/>
          </a:xfrm>
        </p:spPr>
        <p:txBody>
          <a:bodyPr/>
          <a:lstStyle/>
          <a:p>
            <a:r>
              <a:rPr lang="en-US" sz="2800" dirty="0"/>
              <a:t>Outline</a:t>
            </a:r>
          </a:p>
        </p:txBody>
      </p:sp>
      <p:sp>
        <p:nvSpPr>
          <p:cNvPr id="5" name="Text Placeholder 3">
            <a:extLst>
              <a:ext uri="{FF2B5EF4-FFF2-40B4-BE49-F238E27FC236}">
                <a16:creationId xmlns:a16="http://schemas.microsoft.com/office/drawing/2014/main" id="{20D7B13F-7816-7230-4019-D1B7424801A1}"/>
              </a:ext>
            </a:extLst>
          </p:cNvPr>
          <p:cNvSpPr txBox="1">
            <a:spLocks/>
          </p:cNvSpPr>
          <p:nvPr/>
        </p:nvSpPr>
        <p:spPr>
          <a:xfrm>
            <a:off x="311257" y="1519238"/>
            <a:ext cx="5158316" cy="517906"/>
          </a:xfrm>
          <a:prstGeom prst="rect">
            <a:avLst/>
          </a:prstGeom>
        </p:spPr>
        <p:txBody>
          <a:bodyPr/>
          <a:lst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1800" kern="1200">
                <a:solidFill>
                  <a:schemeClr val="tx1"/>
                </a:solidFill>
                <a:latin typeface="+mn-lt"/>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1400" kern="1200">
                <a:solidFill>
                  <a:schemeClr val="tx1"/>
                </a:solidFill>
                <a:latin typeface="+mn-lt"/>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200" kern="1200">
                <a:solidFill>
                  <a:schemeClr val="tx1"/>
                </a:solidFill>
                <a:latin typeface="+mn-lt"/>
                <a:ea typeface="+mn-ea"/>
                <a:cs typeface="+mn-cs"/>
              </a:defRPr>
            </a:lvl4pPr>
            <a:lvl5pPr marL="1027113" indent="-228600"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tx1"/>
              </a:buClr>
              <a:buFont typeface="Arial" panose="020B0604020202020204" pitchFamily="34" charset="0"/>
              <a:buChar char="•"/>
            </a:pPr>
            <a:r>
              <a:rPr lang="en-US" sz="2400" dirty="0"/>
              <a:t>Repairable Portal (RP) Road to Access</a:t>
            </a:r>
          </a:p>
          <a:p>
            <a:pPr>
              <a:buClr>
                <a:schemeClr val="tx1"/>
              </a:buClr>
              <a:buFont typeface="Arial" panose="020B0604020202020204" pitchFamily="34" charset="0"/>
              <a:buChar char="•"/>
            </a:pPr>
            <a:r>
              <a:rPr lang="en-US" sz="2400" dirty="0"/>
              <a:t>Common Access Issues </a:t>
            </a:r>
          </a:p>
          <a:p>
            <a:pPr>
              <a:buClr>
                <a:schemeClr val="tx1"/>
              </a:buClr>
              <a:buFont typeface="Arial" panose="020B0604020202020204" pitchFamily="34" charset="0"/>
              <a:buChar char="•"/>
            </a:pPr>
            <a:r>
              <a:rPr lang="en-US" sz="2400" dirty="0"/>
              <a:t>Questions</a:t>
            </a:r>
          </a:p>
          <a:p>
            <a:pPr marL="0" indent="0">
              <a:buNone/>
            </a:pPr>
            <a:r>
              <a:rPr lang="en-US" sz="2400" dirty="0">
                <a:solidFill>
                  <a:schemeClr val="tx1">
                    <a:lumMod val="50000"/>
                    <a:lumOff val="50000"/>
                  </a:schemeClr>
                </a:solidFill>
                <a:latin typeface="Franklin Gothic Demi" panose="020B0703020102020204" pitchFamily="34" charset="0"/>
              </a:rPr>
              <a:t> </a:t>
            </a:r>
          </a:p>
          <a:p>
            <a:endParaRPr lang="en-US" dirty="0"/>
          </a:p>
        </p:txBody>
      </p:sp>
    </p:spTree>
    <p:extLst>
      <p:ext uri="{BB962C8B-B14F-4D97-AF65-F5344CB8AC3E}">
        <p14:creationId xmlns:p14="http://schemas.microsoft.com/office/powerpoint/2010/main" val="3513089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5E58F3-EFB0-E946-E0E0-5BD95B5E3447}"/>
              </a:ext>
            </a:extLst>
          </p:cNvPr>
          <p:cNvSpPr>
            <a:spLocks noGrp="1"/>
          </p:cNvSpPr>
          <p:nvPr>
            <p:ph type="sldNum" sz="quarter" idx="4"/>
          </p:nvPr>
        </p:nvSpPr>
        <p:spPr/>
        <p:txBody>
          <a:bodyPr/>
          <a:lstStyle/>
          <a:p>
            <a:fld id="{AD432D09-116F-4781-84DB-B2C773F5F217}" type="slidenum">
              <a:rPr lang="en-US" smtClean="0"/>
              <a:pPr/>
              <a:t>20</a:t>
            </a:fld>
            <a:endParaRPr lang="en-US" dirty="0"/>
          </a:p>
        </p:txBody>
      </p:sp>
      <p:sp>
        <p:nvSpPr>
          <p:cNvPr id="4" name="Title 2">
            <a:extLst>
              <a:ext uri="{FF2B5EF4-FFF2-40B4-BE49-F238E27FC236}">
                <a16:creationId xmlns:a16="http://schemas.microsoft.com/office/drawing/2014/main" id="{82E6A304-FB2B-5734-F43B-1A5FAFAF8ACA}"/>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600" dirty="0"/>
              <a:t>Step 15 – Access Granted</a:t>
            </a:r>
          </a:p>
        </p:txBody>
      </p:sp>
      <p:sp>
        <p:nvSpPr>
          <p:cNvPr id="5" name="Content Placeholder 3">
            <a:extLst>
              <a:ext uri="{FF2B5EF4-FFF2-40B4-BE49-F238E27FC236}">
                <a16:creationId xmlns:a16="http://schemas.microsoft.com/office/drawing/2014/main" id="{A7EDAAFD-3E45-B59E-0504-2BD0CFD30DDB}"/>
              </a:ext>
            </a:extLst>
          </p:cNvPr>
          <p:cNvSpPr txBox="1">
            <a:spLocks/>
          </p:cNvSpPr>
          <p:nvPr/>
        </p:nvSpPr>
        <p:spPr>
          <a:xfrm>
            <a:off x="94576" y="1475101"/>
            <a:ext cx="11437023" cy="5267101"/>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a:ea typeface="+mn-ea"/>
                <a:cs typeface="+mn-cs"/>
              </a:rPr>
              <a:t>Log Into Repairable Portal via: </a:t>
            </a:r>
            <a:r>
              <a:rPr kumimoji="0" lang="en-US" sz="2800" b="1" i="0" u="none" strike="noStrike" kern="1200" cap="none" spc="0" normalizeH="0" baseline="0" noProof="0" dirty="0">
                <a:ln>
                  <a:noFill/>
                </a:ln>
                <a:solidFill>
                  <a:srgbClr val="4472C4"/>
                </a:solidFill>
                <a:effectLst/>
                <a:uLnTx/>
                <a:uFillTx/>
                <a:latin typeface="Arial"/>
                <a:ea typeface="+mn-ea"/>
                <a:cs typeface="+mn-cs"/>
                <a:hlinkClick r:id="rId2">
                  <a:extLst>
                    <a:ext uri="{A12FA001-AC4F-418D-AE19-62706E023703}">
                      <ahyp:hlinkClr xmlns:ahyp="http://schemas.microsoft.com/office/drawing/2018/hyperlinkcolor" val="tx"/>
                    </a:ext>
                  </a:extLst>
                </a:hlinkClick>
              </a:rPr>
              <a:t>https://external-portal.erp.navy.mil/</a:t>
            </a:r>
            <a:endParaRPr kumimoji="0" lang="en-US" sz="2800" b="1" i="0" u="none" strike="noStrike" kern="1200" cap="none" spc="0" normalizeH="0" baseline="0" noProof="0" dirty="0">
              <a:ln>
                <a:noFill/>
              </a:ln>
              <a:solidFill>
                <a:srgbClr val="4472C4"/>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4472C4"/>
              </a:solidFill>
              <a:effectLst/>
              <a:uLnTx/>
              <a:uFillTx/>
              <a:latin typeface="Arial"/>
              <a:ea typeface="+mn-ea"/>
              <a:cs typeface="+mn-cs"/>
            </a:endParaRPr>
          </a:p>
        </p:txBody>
      </p:sp>
      <p:pic>
        <p:nvPicPr>
          <p:cNvPr id="6" name="Picture 5">
            <a:extLst>
              <a:ext uri="{FF2B5EF4-FFF2-40B4-BE49-F238E27FC236}">
                <a16:creationId xmlns:a16="http://schemas.microsoft.com/office/drawing/2014/main" id="{E66F8DCD-4F30-B112-818A-9DE213456612}"/>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73626" y="2199269"/>
            <a:ext cx="8257083" cy="4132705"/>
          </a:xfrm>
          <a:prstGeom prst="rect">
            <a:avLst/>
          </a:prstGeom>
          <a:noFill/>
          <a:ln>
            <a:solidFill>
              <a:schemeClr val="tx1"/>
            </a:solidFill>
          </a:ln>
        </p:spPr>
      </p:pic>
      <p:pic>
        <p:nvPicPr>
          <p:cNvPr id="7" name="Picture 2" descr="Microsoft Edge Browser - Free download ...">
            <a:extLst>
              <a:ext uri="{FF2B5EF4-FFF2-40B4-BE49-F238E27FC236}">
                <a16:creationId xmlns:a16="http://schemas.microsoft.com/office/drawing/2014/main" id="{E84C2D1B-63D4-4DC5-7EBA-A74696F2FA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8474" y="2445074"/>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369B5ED-6956-4841-4FE7-1717893A35BE}"/>
              </a:ext>
            </a:extLst>
          </p:cNvPr>
          <p:cNvSpPr txBox="1"/>
          <p:nvPr/>
        </p:nvSpPr>
        <p:spPr>
          <a:xfrm>
            <a:off x="9232490" y="4588199"/>
            <a:ext cx="2458065" cy="1323439"/>
          </a:xfrm>
          <a:prstGeom prst="rect">
            <a:avLst/>
          </a:prstGeom>
          <a:noFill/>
        </p:spPr>
        <p:txBody>
          <a:bodyPr wrap="square" rtlCol="0">
            <a:spAutoFit/>
          </a:bodyPr>
          <a:lstStyle/>
          <a:p>
            <a:pPr algn="ctr"/>
            <a:r>
              <a:rPr lang="en-US" sz="2000" dirty="0"/>
              <a:t>Microsoft Edge is the preferred / best browser to use for the RP tool.</a:t>
            </a:r>
          </a:p>
        </p:txBody>
      </p:sp>
    </p:spTree>
    <p:extLst>
      <p:ext uri="{BB962C8B-B14F-4D97-AF65-F5344CB8AC3E}">
        <p14:creationId xmlns:p14="http://schemas.microsoft.com/office/powerpoint/2010/main" val="3857299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7EAD65-74CF-E3A8-8150-6A19A0BF8D62}"/>
              </a:ext>
            </a:extLst>
          </p:cNvPr>
          <p:cNvSpPr>
            <a:spLocks noGrp="1"/>
          </p:cNvSpPr>
          <p:nvPr>
            <p:ph type="sldNum" sz="quarter" idx="4"/>
          </p:nvPr>
        </p:nvSpPr>
        <p:spPr/>
        <p:txBody>
          <a:bodyPr/>
          <a:lstStyle/>
          <a:p>
            <a:fld id="{AD432D09-116F-4781-84DB-B2C773F5F217}" type="slidenum">
              <a:rPr lang="en-US" smtClean="0"/>
              <a:pPr/>
              <a:t>21</a:t>
            </a:fld>
            <a:endParaRPr lang="en-US" dirty="0"/>
          </a:p>
        </p:txBody>
      </p:sp>
      <p:sp>
        <p:nvSpPr>
          <p:cNvPr id="4" name="Title 2">
            <a:extLst>
              <a:ext uri="{FF2B5EF4-FFF2-40B4-BE49-F238E27FC236}">
                <a16:creationId xmlns:a16="http://schemas.microsoft.com/office/drawing/2014/main" id="{4C631417-AC18-D71D-8BE2-A927F8CB1D65}"/>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600" dirty="0"/>
              <a:t>About Your RP Account</a:t>
            </a:r>
          </a:p>
        </p:txBody>
      </p:sp>
      <p:sp>
        <p:nvSpPr>
          <p:cNvPr id="5" name="Content Placeholder 3">
            <a:extLst>
              <a:ext uri="{FF2B5EF4-FFF2-40B4-BE49-F238E27FC236}">
                <a16:creationId xmlns:a16="http://schemas.microsoft.com/office/drawing/2014/main" id="{5145706B-F9C2-3965-6C8F-CC7A48DF2D8D}"/>
              </a:ext>
            </a:extLst>
          </p:cNvPr>
          <p:cNvSpPr txBox="1">
            <a:spLocks/>
          </p:cNvSpPr>
          <p:nvPr/>
        </p:nvSpPr>
        <p:spPr>
          <a:xfrm>
            <a:off x="2263366" y="1475102"/>
            <a:ext cx="8455139" cy="5267101"/>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You must log into the system at least once every 30 days to keep your account active.  Set a reminder on your calendar for every 25 days.</a:t>
            </a:r>
          </a:p>
          <a:p>
            <a:pPr marL="800100" lvl="1" indent="-342900">
              <a:buFont typeface="Arial" panose="020B0604020202020204" pitchFamily="34" charset="0"/>
              <a:buChar char="•"/>
            </a:pPr>
            <a:r>
              <a:rPr lang="en-US" sz="2000" dirty="0"/>
              <a:t>Accounts lock after 30 days of inactivity.</a:t>
            </a:r>
          </a:p>
          <a:p>
            <a:pPr marL="800100" lvl="1" indent="-342900">
              <a:buFont typeface="Arial" panose="020B0604020202020204" pitchFamily="34" charset="0"/>
              <a:buChar char="•"/>
            </a:pPr>
            <a:r>
              <a:rPr lang="en-US" sz="2000" dirty="0"/>
              <a:t>Accounts terminate after 240 days of inactivity.</a:t>
            </a:r>
          </a:p>
          <a:p>
            <a:pPr marL="800100" lvl="1" indent="-342900">
              <a:buFont typeface="Arial" panose="020B0604020202020204" pitchFamily="34" charset="0"/>
              <a:buChar char="•"/>
            </a:pPr>
            <a:r>
              <a:rPr lang="en-US" sz="2000" dirty="0"/>
              <a:t>If your account locks or terminates and any data on your SAAR or the DoD Cyber Awareness Certificate are out of tolerance, those will need to be corrected prior to reactivation/rebuilding a new one. </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sz="2400" dirty="0"/>
              <a:t>Any technical issues you have accessing the portal website should be worked through your IT department.    </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sz="2400" dirty="0"/>
              <a:t>Any Portal Access issues you have should be worked through your CAV Analyst.  This is the quickest way to resolve problems.  If they can’t resolve the issue at their level, they’ll call us.</a:t>
            </a:r>
          </a:p>
          <a:p>
            <a:pPr marL="342900" indent="-342900">
              <a:buFont typeface="Arial" panose="020B0604020202020204" pitchFamily="34" charset="0"/>
              <a:buChar char="•"/>
            </a:pPr>
            <a:endParaRPr lang="en-US" sz="800" dirty="0"/>
          </a:p>
        </p:txBody>
      </p:sp>
      <p:pic>
        <p:nvPicPr>
          <p:cNvPr id="6" name="Picture 5">
            <a:extLst>
              <a:ext uri="{FF2B5EF4-FFF2-40B4-BE49-F238E27FC236}">
                <a16:creationId xmlns:a16="http://schemas.microsoft.com/office/drawing/2014/main" id="{1AF87043-E013-AF37-E509-B0FE55A79406}"/>
              </a:ext>
            </a:extLst>
          </p:cNvPr>
          <p:cNvPicPr>
            <a:picLocks noChangeAspect="1"/>
          </p:cNvPicPr>
          <p:nvPr/>
        </p:nvPicPr>
        <p:blipFill>
          <a:blip r:embed="rId2"/>
          <a:stretch>
            <a:fillRect/>
          </a:stretch>
        </p:blipFill>
        <p:spPr>
          <a:xfrm>
            <a:off x="157455" y="2680181"/>
            <a:ext cx="2395245" cy="1497638"/>
          </a:xfrm>
          <a:prstGeom prst="rect">
            <a:avLst/>
          </a:prstGeom>
        </p:spPr>
      </p:pic>
    </p:spTree>
    <p:extLst>
      <p:ext uri="{BB962C8B-B14F-4D97-AF65-F5344CB8AC3E}">
        <p14:creationId xmlns:p14="http://schemas.microsoft.com/office/powerpoint/2010/main" val="365669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D4D579-0F3B-7751-FE1C-4B302F4573B6}"/>
              </a:ext>
            </a:extLst>
          </p:cNvPr>
          <p:cNvSpPr>
            <a:spLocks noGrp="1"/>
          </p:cNvSpPr>
          <p:nvPr>
            <p:ph type="sldNum" sz="quarter" idx="4"/>
          </p:nvPr>
        </p:nvSpPr>
        <p:spPr/>
        <p:txBody>
          <a:bodyPr/>
          <a:lstStyle/>
          <a:p>
            <a:fld id="{AD432D09-116F-4781-84DB-B2C773F5F217}" type="slidenum">
              <a:rPr lang="en-US" smtClean="0"/>
              <a:pPr/>
              <a:t>22</a:t>
            </a:fld>
            <a:endParaRPr lang="en-US" dirty="0"/>
          </a:p>
        </p:txBody>
      </p:sp>
      <p:sp>
        <p:nvSpPr>
          <p:cNvPr id="4" name="Title 2">
            <a:extLst>
              <a:ext uri="{FF2B5EF4-FFF2-40B4-BE49-F238E27FC236}">
                <a16:creationId xmlns:a16="http://schemas.microsoft.com/office/drawing/2014/main" id="{8D8BAA13-EC7E-6B69-90BF-A5F50F735C73}"/>
              </a:ext>
            </a:extLst>
          </p:cNvPr>
          <p:cNvSpPr>
            <a:spLocks noGrp="1"/>
          </p:cNvSpPr>
          <p:nvPr>
            <p:ph type="title"/>
          </p:nvPr>
        </p:nvSpPr>
        <p:spPr>
          <a:xfrm>
            <a:off x="2480803" y="280657"/>
            <a:ext cx="7893595" cy="816976"/>
          </a:xfrm>
        </p:spPr>
        <p:txBody>
          <a:bodyPr/>
          <a:lstStyle/>
          <a:p>
            <a:br>
              <a:rPr lang="en-US" dirty="0"/>
            </a:br>
            <a:r>
              <a:rPr lang="en-US" sz="2400" dirty="0"/>
              <a:t>Common RP Access Issues</a:t>
            </a:r>
            <a:br>
              <a:rPr lang="en-US" dirty="0"/>
            </a:br>
            <a:r>
              <a:rPr lang="en-US" sz="3200" dirty="0"/>
              <a:t>Log in Screen / Username &amp; Password</a:t>
            </a:r>
          </a:p>
        </p:txBody>
      </p:sp>
      <p:sp>
        <p:nvSpPr>
          <p:cNvPr id="5" name="TextBox 4">
            <a:extLst>
              <a:ext uri="{FF2B5EF4-FFF2-40B4-BE49-F238E27FC236}">
                <a16:creationId xmlns:a16="http://schemas.microsoft.com/office/drawing/2014/main" id="{092686A5-3C8A-04EA-7F30-8373D5CEB607}"/>
              </a:ext>
            </a:extLst>
          </p:cNvPr>
          <p:cNvSpPr txBox="1"/>
          <p:nvPr/>
        </p:nvSpPr>
        <p:spPr>
          <a:xfrm>
            <a:off x="224414" y="1502150"/>
            <a:ext cx="11743172" cy="830997"/>
          </a:xfrm>
          <a:prstGeom prst="rect">
            <a:avLst/>
          </a:prstGeom>
          <a:noFill/>
        </p:spPr>
        <p:txBody>
          <a:bodyPr wrap="square">
            <a:spAutoFit/>
          </a:bodyPr>
          <a:lstStyle/>
          <a:p>
            <a:r>
              <a:rPr lang="en-US" sz="2400" b="0" i="0" u="none" strike="noStrike" baseline="0" dirty="0">
                <a:solidFill>
                  <a:srgbClr val="000000"/>
                </a:solidFill>
                <a:latin typeface="Calibri" panose="020F0502020204030204" pitchFamily="34" charset="0"/>
              </a:rPr>
              <a:t>When logging in or accessing the portal you get a Username &amp; Password screen, prompting you to enter a username and password to log in.</a:t>
            </a:r>
            <a:endParaRPr lang="en-US" sz="2400" dirty="0"/>
          </a:p>
        </p:txBody>
      </p:sp>
      <p:pic>
        <p:nvPicPr>
          <p:cNvPr id="6" name="Picture 5">
            <a:extLst>
              <a:ext uri="{FF2B5EF4-FFF2-40B4-BE49-F238E27FC236}">
                <a16:creationId xmlns:a16="http://schemas.microsoft.com/office/drawing/2014/main" id="{8DA8D4EA-28E3-F7D7-5238-65D5A4AE0B7E}"/>
              </a:ext>
            </a:extLst>
          </p:cNvPr>
          <p:cNvPicPr>
            <a:picLocks noChangeAspect="1"/>
          </p:cNvPicPr>
          <p:nvPr/>
        </p:nvPicPr>
        <p:blipFill>
          <a:blip r:embed="rId2"/>
          <a:stretch>
            <a:fillRect/>
          </a:stretch>
        </p:blipFill>
        <p:spPr>
          <a:xfrm>
            <a:off x="224414" y="2462795"/>
            <a:ext cx="6620719" cy="3541853"/>
          </a:xfrm>
          <a:prstGeom prst="rect">
            <a:avLst/>
          </a:prstGeom>
        </p:spPr>
      </p:pic>
      <p:sp>
        <p:nvSpPr>
          <p:cNvPr id="7" name="TextBox 6">
            <a:extLst>
              <a:ext uri="{FF2B5EF4-FFF2-40B4-BE49-F238E27FC236}">
                <a16:creationId xmlns:a16="http://schemas.microsoft.com/office/drawing/2014/main" id="{D74BD046-FEE5-B710-2D7B-1D6DD77807D3}"/>
              </a:ext>
            </a:extLst>
          </p:cNvPr>
          <p:cNvSpPr txBox="1"/>
          <p:nvPr/>
        </p:nvSpPr>
        <p:spPr>
          <a:xfrm>
            <a:off x="7125859" y="2493528"/>
            <a:ext cx="4710512" cy="3693319"/>
          </a:xfrm>
          <a:prstGeom prst="rect">
            <a:avLst/>
          </a:prstGeom>
          <a:noFill/>
        </p:spPr>
        <p:txBody>
          <a:bodyPr wrap="square">
            <a:spAutoFit/>
          </a:bodyPr>
          <a:lstStyle/>
          <a:p>
            <a:r>
              <a:rPr lang="en-US" sz="1800" b="0" i="0" u="none" strike="noStrike" baseline="0" dirty="0">
                <a:solidFill>
                  <a:srgbClr val="000000"/>
                </a:solidFill>
                <a:latin typeface="Arial" panose="020B0604020202020204" pitchFamily="34" charset="0"/>
                <a:cs typeface="Arial" panose="020B0604020202020204" pitchFamily="34" charset="0"/>
              </a:rPr>
              <a:t>Usernames and passwords are not utilized to access the portal. Access is granted via the website recognizing the user’s certificates. </a:t>
            </a:r>
          </a:p>
          <a:p>
            <a:endParaRPr lang="en-US" sz="1800" b="1" i="0" u="none" strike="noStrike" baseline="0" dirty="0">
              <a:solidFill>
                <a:srgbClr val="000000"/>
              </a:solidFill>
              <a:latin typeface="Arial" panose="020B0604020202020204" pitchFamily="34" charset="0"/>
              <a:cs typeface="Arial" panose="020B0604020202020204" pitchFamily="34" charset="0"/>
            </a:endParaRPr>
          </a:p>
          <a:p>
            <a:r>
              <a:rPr lang="en-US" sz="1800" i="0" u="none" strike="noStrike" baseline="0" dirty="0">
                <a:solidFill>
                  <a:srgbClr val="000000"/>
                </a:solidFill>
                <a:latin typeface="Arial" panose="020B0604020202020204" pitchFamily="34" charset="0"/>
                <a:cs typeface="Arial" panose="020B0604020202020204" pitchFamily="34" charset="0"/>
              </a:rPr>
              <a:t>Possible Causes </a:t>
            </a:r>
          </a:p>
          <a:p>
            <a:pPr marL="285750" indent="-285750">
              <a:buFont typeface="Arial" panose="020B0604020202020204" pitchFamily="34" charset="0"/>
              <a:buChar char="•"/>
            </a:pPr>
            <a:r>
              <a:rPr lang="en-US" sz="1800" b="0" i="0" u="none" strike="noStrike" baseline="0" dirty="0">
                <a:solidFill>
                  <a:srgbClr val="000000"/>
                </a:solidFill>
                <a:latin typeface="Arial" panose="020B0604020202020204" pitchFamily="34" charset="0"/>
                <a:cs typeface="Arial" panose="020B0604020202020204" pitchFamily="34" charset="0"/>
              </a:rPr>
              <a:t>User doesn’t have an account set up. </a:t>
            </a:r>
          </a:p>
          <a:p>
            <a:pPr marL="285750" indent="-285750">
              <a:buFont typeface="Arial" panose="020B0604020202020204" pitchFamily="34" charset="0"/>
              <a:buChar char="•"/>
            </a:pPr>
            <a:r>
              <a:rPr lang="en-US" sz="1800" b="0" i="0" u="none" strike="noStrike" baseline="0" dirty="0">
                <a:solidFill>
                  <a:srgbClr val="000000"/>
                </a:solidFill>
                <a:latin typeface="Arial" panose="020B0604020202020204" pitchFamily="34" charset="0"/>
                <a:cs typeface="Arial" panose="020B0604020202020204" pitchFamily="34" charset="0"/>
              </a:rPr>
              <a:t>User’s account has expired or terminated. </a:t>
            </a:r>
          </a:p>
          <a:p>
            <a:pPr marL="285750" indent="-285750">
              <a:buFont typeface="Arial" panose="020B0604020202020204" pitchFamily="34" charset="0"/>
              <a:buChar char="•"/>
            </a:pPr>
            <a:r>
              <a:rPr lang="en-US" sz="1800" b="0" i="0" u="none" strike="noStrike" baseline="0" dirty="0">
                <a:solidFill>
                  <a:srgbClr val="000000"/>
                </a:solidFill>
                <a:latin typeface="Arial" panose="020B0604020202020204" pitchFamily="34" charset="0"/>
                <a:cs typeface="Arial" panose="020B0604020202020204" pitchFamily="34" charset="0"/>
              </a:rPr>
              <a:t>User’s ECA certificate doesn’t match what was entered to set the account up. </a:t>
            </a: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solidFill>
                <a:srgbClr val="000000"/>
              </a:solidFill>
              <a:latin typeface="Arial" panose="020B0604020202020204" pitchFamily="34" charset="0"/>
              <a:cs typeface="Arial" panose="020B0604020202020204" pitchFamily="34" charset="0"/>
            </a:endParaRPr>
          </a:p>
          <a:p>
            <a:r>
              <a:rPr lang="en-US" sz="1800" b="0" i="0" u="none" strike="noStrike" baseline="0" dirty="0">
                <a:solidFill>
                  <a:srgbClr val="000000"/>
                </a:solidFill>
                <a:latin typeface="Arial" panose="020B0604020202020204" pitchFamily="34" charset="0"/>
                <a:cs typeface="Arial" panose="020B0604020202020204" pitchFamily="34" charset="0"/>
              </a:rPr>
              <a:t>For resolution contact your CAV Analyst</a:t>
            </a:r>
          </a:p>
        </p:txBody>
      </p:sp>
    </p:spTree>
    <p:extLst>
      <p:ext uri="{BB962C8B-B14F-4D97-AF65-F5344CB8AC3E}">
        <p14:creationId xmlns:p14="http://schemas.microsoft.com/office/powerpoint/2010/main" val="3221753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D65E7A1-1409-7206-39BA-1F62E37D0E27}"/>
              </a:ext>
            </a:extLst>
          </p:cNvPr>
          <p:cNvSpPr txBox="1">
            <a:spLocks/>
          </p:cNvSpPr>
          <p:nvPr/>
        </p:nvSpPr>
        <p:spPr>
          <a:xfrm>
            <a:off x="2375139" y="219314"/>
            <a:ext cx="8863785" cy="920525"/>
          </a:xfrm>
          <a:prstGeom prst="rect">
            <a:avLst/>
          </a:prstGeom>
        </p:spPr>
        <p:txBody>
          <a:bodyPr vert="horz" lIns="0" tIns="0" rIns="0" bIns="45720" rtlCol="0" anchor="b" anchorCtr="0">
            <a:noAutofit/>
          </a:bodyPr>
          <a:lstStyle>
            <a:lvl1pPr algn="ctr" defTabSz="914400" rtl="0" eaLnBrk="1" latinLnBrk="0" hangingPunct="1">
              <a:lnSpc>
                <a:spcPct val="90000"/>
              </a:lnSpc>
              <a:spcBef>
                <a:spcPct val="0"/>
              </a:spcBef>
              <a:buNone/>
              <a:defRPr lang="en-US" sz="6000" kern="1200">
                <a:solidFill>
                  <a:srgbClr val="002060"/>
                </a:solidFill>
                <a:latin typeface="Arial Bold" panose="020B0704020202020204" pitchFamily="34" charset="0"/>
                <a:ea typeface="+mj-ea"/>
                <a:cs typeface="Arial Bold" panose="020B0704020202020204" pitchFamily="34" charset="0"/>
              </a:defRPr>
            </a:lvl1pPr>
          </a:lstStyle>
          <a:p>
            <a:pPr algn="l"/>
            <a:r>
              <a:rPr lang="en-US" sz="2400" dirty="0">
                <a:solidFill>
                  <a:schemeClr val="bg1"/>
                </a:solidFill>
                <a:latin typeface="Aptos ExtraBold" panose="020B0004020202020204" pitchFamily="34" charset="0"/>
              </a:rPr>
              <a:t>Common RP Access Issues</a:t>
            </a:r>
            <a:br>
              <a:rPr lang="en-US" sz="3200" dirty="0">
                <a:solidFill>
                  <a:schemeClr val="bg1"/>
                </a:solidFill>
                <a:latin typeface="Aptos ExtraBold" panose="020B0004020202020204" pitchFamily="34" charset="0"/>
              </a:rPr>
            </a:br>
            <a:r>
              <a:rPr lang="en-US" sz="3200" dirty="0">
                <a:solidFill>
                  <a:schemeClr val="bg1"/>
                </a:solidFill>
                <a:latin typeface="Aptos ExtraBold" panose="020B0004020202020204" pitchFamily="34" charset="0"/>
              </a:rPr>
              <a:t>Your connection isn’t private</a:t>
            </a:r>
          </a:p>
        </p:txBody>
      </p:sp>
      <p:sp>
        <p:nvSpPr>
          <p:cNvPr id="8" name="TextBox 7">
            <a:extLst>
              <a:ext uri="{FF2B5EF4-FFF2-40B4-BE49-F238E27FC236}">
                <a16:creationId xmlns:a16="http://schemas.microsoft.com/office/drawing/2014/main" id="{4CE0CAD6-363C-B04F-32FC-F2992CC8DD30}"/>
              </a:ext>
            </a:extLst>
          </p:cNvPr>
          <p:cNvSpPr txBox="1"/>
          <p:nvPr/>
        </p:nvSpPr>
        <p:spPr>
          <a:xfrm>
            <a:off x="7000019" y="2347610"/>
            <a:ext cx="4967566" cy="3970318"/>
          </a:xfrm>
          <a:prstGeom prst="rect">
            <a:avLst/>
          </a:prstGeom>
          <a:noFill/>
        </p:spPr>
        <p:txBody>
          <a:bodyPr wrap="square">
            <a:spAutoFit/>
          </a:bodyPr>
          <a:lstStyle/>
          <a:p>
            <a:endParaRPr lang="en-US" dirty="0"/>
          </a:p>
          <a:p>
            <a:r>
              <a:rPr lang="en-US" dirty="0"/>
              <a:t>Troubleshooting:</a:t>
            </a:r>
          </a:p>
          <a:p>
            <a:pPr marL="342900" indent="-342900">
              <a:buAutoNum type="arabicPeriod"/>
            </a:pPr>
            <a:endParaRPr lang="en-US" dirty="0"/>
          </a:p>
          <a:p>
            <a:pPr marL="342900" indent="-342900">
              <a:buFont typeface="Arial" panose="020B0604020202020204" pitchFamily="34" charset="0"/>
              <a:buChar char="•"/>
            </a:pPr>
            <a:r>
              <a:rPr lang="en-US" dirty="0"/>
              <a:t>The user’s system is missing DOD PKI certificate chains. Work with your local IT team to install the DOD certificates in the system trust store. Contact UM team if </a:t>
            </a:r>
            <a:r>
              <a:rPr lang="en-US"/>
              <a:t>issue persists </a:t>
            </a:r>
            <a:r>
              <a:rPr lang="en-US" dirty="0"/>
              <a:t>once the certificates are installed on the system.</a:t>
            </a:r>
          </a:p>
          <a:p>
            <a:pPr marL="342900" indent="-342900">
              <a:buFont typeface="Arial" panose="020B0604020202020204" pitchFamily="34" charset="0"/>
              <a:buChar char="•"/>
            </a:pPr>
            <a:r>
              <a:rPr lang="en-US" dirty="0"/>
              <a:t>The IT team can use the </a:t>
            </a:r>
            <a:r>
              <a:rPr lang="en-US" dirty="0" err="1"/>
              <a:t>InstallRoot</a:t>
            </a:r>
            <a:r>
              <a:rPr lang="en-US" dirty="0"/>
              <a:t> 5.6 NIPR 64-bit Windows Installer found at </a:t>
            </a:r>
            <a:r>
              <a:rPr lang="en-US" dirty="0">
                <a:hlinkClick r:id="rId2"/>
              </a:rPr>
              <a:t>https://www.cyber.mil/pki-pke/tools-configuration-files/</a:t>
            </a:r>
            <a:r>
              <a:rPr lang="en-US" dirty="0"/>
              <a:t> to perform the install.</a:t>
            </a:r>
          </a:p>
          <a:p>
            <a:endParaRPr lang="en-US" dirty="0"/>
          </a:p>
        </p:txBody>
      </p:sp>
      <p:sp>
        <p:nvSpPr>
          <p:cNvPr id="10" name="TextBox 9">
            <a:extLst>
              <a:ext uri="{FF2B5EF4-FFF2-40B4-BE49-F238E27FC236}">
                <a16:creationId xmlns:a16="http://schemas.microsoft.com/office/drawing/2014/main" id="{42C6C5B6-6253-E22E-EE07-980AADC18E69}"/>
              </a:ext>
            </a:extLst>
          </p:cNvPr>
          <p:cNvSpPr txBox="1"/>
          <p:nvPr/>
        </p:nvSpPr>
        <p:spPr>
          <a:xfrm>
            <a:off x="112207" y="1476476"/>
            <a:ext cx="11967586" cy="830997"/>
          </a:xfrm>
          <a:prstGeom prst="rect">
            <a:avLst/>
          </a:prstGeom>
          <a:noFill/>
        </p:spPr>
        <p:txBody>
          <a:bodyPr wrap="square">
            <a:spAutoFit/>
          </a:bodyPr>
          <a:lstStyle/>
          <a:p>
            <a:r>
              <a:rPr lang="en-US" sz="2400" dirty="0"/>
              <a:t>The user gets a “Your connection isn’t private” error when they attempt to log into CAV-RP.</a:t>
            </a:r>
          </a:p>
        </p:txBody>
      </p:sp>
      <p:pic>
        <p:nvPicPr>
          <p:cNvPr id="1026" name="Picture 1">
            <a:extLst>
              <a:ext uri="{FF2B5EF4-FFF2-40B4-BE49-F238E27FC236}">
                <a16:creationId xmlns:a16="http://schemas.microsoft.com/office/drawing/2014/main" id="{7B42B637-4D83-3B12-6947-E079689F9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06" y="2480544"/>
            <a:ext cx="6887813" cy="3981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705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E36632-277D-7D82-8161-5E2D9957C8D8}"/>
              </a:ext>
            </a:extLst>
          </p:cNvPr>
          <p:cNvSpPr>
            <a:spLocks noGrp="1"/>
          </p:cNvSpPr>
          <p:nvPr>
            <p:ph type="sldNum" sz="quarter" idx="4"/>
          </p:nvPr>
        </p:nvSpPr>
        <p:spPr/>
        <p:txBody>
          <a:bodyPr/>
          <a:lstStyle/>
          <a:p>
            <a:fld id="{AD432D09-116F-4781-84DB-B2C773F5F217}" type="slidenum">
              <a:rPr lang="en-US" smtClean="0"/>
              <a:pPr/>
              <a:t>24</a:t>
            </a:fld>
            <a:endParaRPr lang="en-US" dirty="0"/>
          </a:p>
        </p:txBody>
      </p:sp>
      <p:sp>
        <p:nvSpPr>
          <p:cNvPr id="4" name="Title 2">
            <a:extLst>
              <a:ext uri="{FF2B5EF4-FFF2-40B4-BE49-F238E27FC236}">
                <a16:creationId xmlns:a16="http://schemas.microsoft.com/office/drawing/2014/main" id="{20642DB0-C3E4-A668-4A36-B2F5EF92750F}"/>
              </a:ext>
            </a:extLst>
          </p:cNvPr>
          <p:cNvSpPr>
            <a:spLocks noGrp="1"/>
          </p:cNvSpPr>
          <p:nvPr>
            <p:ph type="title"/>
          </p:nvPr>
        </p:nvSpPr>
        <p:spPr>
          <a:xfrm>
            <a:off x="2480803" y="280657"/>
            <a:ext cx="7893595" cy="816976"/>
          </a:xfrm>
        </p:spPr>
        <p:txBody>
          <a:bodyPr/>
          <a:lstStyle/>
          <a:p>
            <a:br>
              <a:rPr lang="en-US" dirty="0"/>
            </a:br>
            <a:r>
              <a:rPr lang="en-US" sz="2400" dirty="0"/>
              <a:t>Common RP Access Issues</a:t>
            </a:r>
            <a:br>
              <a:rPr lang="en-US" dirty="0"/>
            </a:br>
            <a:r>
              <a:rPr lang="en-US" sz="3600" dirty="0"/>
              <a:t>Missing Tiles</a:t>
            </a:r>
          </a:p>
        </p:txBody>
      </p:sp>
      <p:sp>
        <p:nvSpPr>
          <p:cNvPr id="5" name="TextBox 4">
            <a:extLst>
              <a:ext uri="{FF2B5EF4-FFF2-40B4-BE49-F238E27FC236}">
                <a16:creationId xmlns:a16="http://schemas.microsoft.com/office/drawing/2014/main" id="{F7F2EBE4-FC9A-2322-8586-AB4BBA757C5C}"/>
              </a:ext>
            </a:extLst>
          </p:cNvPr>
          <p:cNvSpPr txBox="1"/>
          <p:nvPr/>
        </p:nvSpPr>
        <p:spPr>
          <a:xfrm>
            <a:off x="224414" y="1502150"/>
            <a:ext cx="11743172" cy="830997"/>
          </a:xfrm>
          <a:prstGeom prst="rect">
            <a:avLst/>
          </a:prstGeom>
          <a:noFill/>
        </p:spPr>
        <p:txBody>
          <a:bodyPr wrap="square">
            <a:spAutoFit/>
          </a:bodyPr>
          <a:lstStyle/>
          <a:p>
            <a:r>
              <a:rPr lang="en-US" sz="2400" b="0" i="0" u="none" strike="noStrike" baseline="0" dirty="0">
                <a:solidFill>
                  <a:srgbClr val="000000"/>
                </a:solidFill>
                <a:latin typeface="Calibri" panose="020F0502020204030204" pitchFamily="34" charset="0"/>
              </a:rPr>
              <a:t>When you get to the main portal screen, you only see four tiles and cannot access any other transactions.</a:t>
            </a:r>
            <a:endParaRPr lang="en-US" sz="2400" dirty="0"/>
          </a:p>
        </p:txBody>
      </p:sp>
      <p:pic>
        <p:nvPicPr>
          <p:cNvPr id="6" name="Picture 5">
            <a:extLst>
              <a:ext uri="{FF2B5EF4-FFF2-40B4-BE49-F238E27FC236}">
                <a16:creationId xmlns:a16="http://schemas.microsoft.com/office/drawing/2014/main" id="{EBE5C351-902B-1D95-13A8-9E2A65B713B3}"/>
              </a:ext>
            </a:extLst>
          </p:cNvPr>
          <p:cNvPicPr>
            <a:picLocks noChangeAspect="1"/>
          </p:cNvPicPr>
          <p:nvPr/>
        </p:nvPicPr>
        <p:blipFill>
          <a:blip r:embed="rId2"/>
          <a:stretch>
            <a:fillRect/>
          </a:stretch>
        </p:blipFill>
        <p:spPr>
          <a:xfrm>
            <a:off x="224414" y="3235103"/>
            <a:ext cx="6674258" cy="1704642"/>
          </a:xfrm>
          <a:prstGeom prst="rect">
            <a:avLst/>
          </a:prstGeom>
        </p:spPr>
      </p:pic>
      <p:sp>
        <p:nvSpPr>
          <p:cNvPr id="7" name="TextBox 6">
            <a:extLst>
              <a:ext uri="{FF2B5EF4-FFF2-40B4-BE49-F238E27FC236}">
                <a16:creationId xmlns:a16="http://schemas.microsoft.com/office/drawing/2014/main" id="{E22845FF-6505-324B-FA17-9DFE36CF4315}"/>
              </a:ext>
            </a:extLst>
          </p:cNvPr>
          <p:cNvSpPr txBox="1"/>
          <p:nvPr/>
        </p:nvSpPr>
        <p:spPr>
          <a:xfrm>
            <a:off x="7125936" y="2141364"/>
            <a:ext cx="4978080" cy="4524315"/>
          </a:xfrm>
          <a:prstGeom prst="rect">
            <a:avLst/>
          </a:prstGeom>
          <a:noFill/>
        </p:spPr>
        <p:txBody>
          <a:bodyPr wrap="square">
            <a:spAutoFit/>
          </a:bodyPr>
          <a:lstStyle/>
          <a:p>
            <a:r>
              <a:rPr lang="en-US" sz="1800" b="0" i="0" u="none" strike="noStrike" baseline="0" dirty="0">
                <a:solidFill>
                  <a:srgbClr val="000000"/>
                </a:solidFill>
                <a:latin typeface="Arial" panose="020B0604020202020204" pitchFamily="34" charset="0"/>
                <a:cs typeface="Arial" panose="020B0604020202020204" pitchFamily="34" charset="0"/>
              </a:rPr>
              <a:t>When a user only sees four tiles, the basic ERP account has been established with no additional access available at this time. </a:t>
            </a:r>
          </a:p>
          <a:p>
            <a:endParaRPr lang="en-US" dirty="0">
              <a:solidFill>
                <a:srgbClr val="000000"/>
              </a:solidFill>
              <a:latin typeface="Arial" panose="020B0604020202020204" pitchFamily="34" charset="0"/>
              <a:cs typeface="Arial" panose="020B0604020202020204" pitchFamily="34" charset="0"/>
            </a:endParaRPr>
          </a:p>
          <a:p>
            <a:r>
              <a:rPr lang="en-US" sz="1800" b="0" i="0" u="none" strike="noStrike" baseline="0" dirty="0">
                <a:solidFill>
                  <a:srgbClr val="000000"/>
                </a:solidFill>
                <a:latin typeface="Arial" panose="020B0604020202020204" pitchFamily="34" charset="0"/>
                <a:cs typeface="Arial" panose="020B0604020202020204" pitchFamily="34" charset="0"/>
              </a:rPr>
              <a:t>This error usually means the Access Enforcer request is still processing or the required training for the access has not been completed/updated in the system. </a:t>
            </a:r>
          </a:p>
          <a:p>
            <a:endParaRPr lang="en-US" sz="1800" b="0" i="0" u="none" strike="noStrike" baseline="0" dirty="0">
              <a:solidFill>
                <a:srgbClr val="000000"/>
              </a:solidFill>
              <a:latin typeface="Arial" panose="020B0604020202020204" pitchFamily="34" charset="0"/>
              <a:cs typeface="Arial" panose="020B0604020202020204" pitchFamily="34" charset="0"/>
            </a:endParaRPr>
          </a:p>
          <a:p>
            <a:r>
              <a:rPr lang="en-US" sz="1800" b="0" i="0" u="none" strike="noStrike" baseline="0" dirty="0">
                <a:solidFill>
                  <a:srgbClr val="000000"/>
                </a:solidFill>
                <a:latin typeface="Arial" panose="020B0604020202020204" pitchFamily="34" charset="0"/>
                <a:cs typeface="Arial" panose="020B0604020202020204" pitchFamily="34" charset="0"/>
              </a:rPr>
              <a:t>User should wait for two business days </a:t>
            </a:r>
            <a:r>
              <a:rPr lang="en-US" sz="1800" b="0" i="0" u="sng" strike="noStrike" baseline="0" dirty="0">
                <a:solidFill>
                  <a:srgbClr val="000000"/>
                </a:solidFill>
                <a:latin typeface="Arial" panose="020B0604020202020204" pitchFamily="34" charset="0"/>
                <a:cs typeface="Arial" panose="020B0604020202020204" pitchFamily="34" charset="0"/>
              </a:rPr>
              <a:t>after they receive the Access Enforcer closure notification email</a:t>
            </a:r>
            <a:r>
              <a:rPr lang="en-US" sz="1800" b="0" i="0" u="none" strike="noStrike" baseline="0" dirty="0">
                <a:solidFill>
                  <a:srgbClr val="000000"/>
                </a:solidFill>
                <a:latin typeface="Arial" panose="020B0604020202020204" pitchFamily="34" charset="0"/>
                <a:cs typeface="Arial" panose="020B0604020202020204" pitchFamily="34" charset="0"/>
              </a:rPr>
              <a:t>. </a:t>
            </a:r>
          </a:p>
          <a:p>
            <a:endParaRPr lang="en-US" sz="1800" b="0" i="0" u="none" strike="noStrike" baseline="0" dirty="0">
              <a:solidFill>
                <a:srgbClr val="000000"/>
              </a:solidFill>
              <a:latin typeface="Arial" panose="020B0604020202020204" pitchFamily="34" charset="0"/>
              <a:cs typeface="Arial" panose="020B0604020202020204" pitchFamily="34" charset="0"/>
            </a:endParaRPr>
          </a:p>
          <a:p>
            <a:r>
              <a:rPr lang="en-US" sz="1800" b="0" i="0" u="none" strike="noStrike" baseline="0" dirty="0">
                <a:solidFill>
                  <a:srgbClr val="000000"/>
                </a:solidFill>
                <a:latin typeface="Arial" panose="020B0604020202020204" pitchFamily="34" charset="0"/>
                <a:cs typeface="Arial" panose="020B0604020202020204" pitchFamily="34" charset="0"/>
              </a:rPr>
              <a:t>If after waiting two business days and they still can’t access the portal functionality, contact your CAV analyst.</a:t>
            </a:r>
          </a:p>
        </p:txBody>
      </p:sp>
    </p:spTree>
    <p:extLst>
      <p:ext uri="{BB962C8B-B14F-4D97-AF65-F5344CB8AC3E}">
        <p14:creationId xmlns:p14="http://schemas.microsoft.com/office/powerpoint/2010/main" val="1058321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A30CA7-BE36-E77C-FF94-2443934E54A8}"/>
              </a:ext>
            </a:extLst>
          </p:cNvPr>
          <p:cNvSpPr>
            <a:spLocks noGrp="1"/>
          </p:cNvSpPr>
          <p:nvPr>
            <p:ph type="sldNum" sz="quarter" idx="4"/>
          </p:nvPr>
        </p:nvSpPr>
        <p:spPr/>
        <p:txBody>
          <a:bodyPr/>
          <a:lstStyle/>
          <a:p>
            <a:fld id="{AD432D09-116F-4781-84DB-B2C773F5F217}" type="slidenum">
              <a:rPr lang="en-US" smtClean="0"/>
              <a:pPr/>
              <a:t>25</a:t>
            </a:fld>
            <a:endParaRPr lang="en-US" dirty="0"/>
          </a:p>
        </p:txBody>
      </p:sp>
      <p:sp>
        <p:nvSpPr>
          <p:cNvPr id="3" name="Title 2">
            <a:extLst>
              <a:ext uri="{FF2B5EF4-FFF2-40B4-BE49-F238E27FC236}">
                <a16:creationId xmlns:a16="http://schemas.microsoft.com/office/drawing/2014/main" id="{60542476-B4F6-E859-5335-889D785E5DA1}"/>
              </a:ext>
            </a:extLst>
          </p:cNvPr>
          <p:cNvSpPr>
            <a:spLocks noGrp="1"/>
          </p:cNvSpPr>
          <p:nvPr>
            <p:ph type="title"/>
          </p:nvPr>
        </p:nvSpPr>
        <p:spPr/>
        <p:txBody>
          <a:bodyPr/>
          <a:lstStyle/>
          <a:p>
            <a:r>
              <a:rPr lang="en-US" sz="3600" dirty="0"/>
              <a:t>Points of Contact / Help </a:t>
            </a:r>
          </a:p>
        </p:txBody>
      </p:sp>
      <p:sp>
        <p:nvSpPr>
          <p:cNvPr id="5" name="Rectangle 4">
            <a:extLst>
              <a:ext uri="{FF2B5EF4-FFF2-40B4-BE49-F238E27FC236}">
                <a16:creationId xmlns:a16="http://schemas.microsoft.com/office/drawing/2014/main" id="{DD8310E8-17F7-98F2-7DDF-AA6E9BE576FB}"/>
              </a:ext>
            </a:extLst>
          </p:cNvPr>
          <p:cNvSpPr/>
          <p:nvPr/>
        </p:nvSpPr>
        <p:spPr>
          <a:xfrm>
            <a:off x="403238" y="1568432"/>
            <a:ext cx="11178282" cy="1569660"/>
          </a:xfrm>
          <a:prstGeom prst="rect">
            <a:avLst/>
          </a:prstGeom>
          <a:noFill/>
          <a:ln w="19050">
            <a:noFill/>
          </a:ln>
        </p:spPr>
        <p:txBody>
          <a:bodyPr wrap="square">
            <a:spAutoFit/>
          </a:bodyPr>
          <a:lstStyle/>
          <a:p>
            <a:pPr algn="ctr"/>
            <a:r>
              <a:rPr lang="en-US" sz="3200" dirty="0">
                <a:solidFill>
                  <a:prstClr val="black"/>
                </a:solidFill>
                <a:cs typeface="Arial" panose="020B0604020202020204" pitchFamily="34" charset="0"/>
              </a:rPr>
              <a:t>Work through your CAV Analyst first, if they’re unavailable </a:t>
            </a:r>
          </a:p>
          <a:p>
            <a:pPr algn="ctr"/>
            <a:r>
              <a:rPr lang="en-US" sz="3200" dirty="0">
                <a:solidFill>
                  <a:srgbClr val="0070C0"/>
                </a:solidFill>
                <a:cs typeface="Arial" panose="020B0604020202020204" pitchFamily="34" charset="0"/>
                <a:hlinkClick r:id="rId2">
                  <a:extLst>
                    <a:ext uri="{A12FA001-AC4F-418D-AE19-62706E023703}">
                      <ahyp:hlinkClr xmlns:ahyp="http://schemas.microsoft.com/office/drawing/2018/hyperlinkcolor" val="tx"/>
                    </a:ext>
                  </a:extLst>
                </a:hlinkClick>
              </a:rPr>
              <a:t>usn.mechanicsburg.navsupwssmech.mbx.navsup-wss-erp-user-mgmt@us.navy.mil</a:t>
            </a:r>
            <a:r>
              <a:rPr lang="en-US" sz="3200" dirty="0">
                <a:solidFill>
                  <a:srgbClr val="0070C0"/>
                </a:solidFill>
                <a:cs typeface="Arial" panose="020B0604020202020204" pitchFamily="34" charset="0"/>
              </a:rPr>
              <a:t> </a:t>
            </a:r>
          </a:p>
        </p:txBody>
      </p:sp>
      <p:grpSp>
        <p:nvGrpSpPr>
          <p:cNvPr id="6" name="Group 5">
            <a:extLst>
              <a:ext uri="{FF2B5EF4-FFF2-40B4-BE49-F238E27FC236}">
                <a16:creationId xmlns:a16="http://schemas.microsoft.com/office/drawing/2014/main" id="{733E2A6B-6038-D8B9-E7E6-DD34755FA59C}"/>
              </a:ext>
            </a:extLst>
          </p:cNvPr>
          <p:cNvGrpSpPr/>
          <p:nvPr/>
        </p:nvGrpSpPr>
        <p:grpSpPr>
          <a:xfrm>
            <a:off x="1816600" y="3332216"/>
            <a:ext cx="8241800" cy="3525784"/>
            <a:chOff x="738859" y="3056107"/>
            <a:chExt cx="8241800" cy="3525784"/>
          </a:xfrm>
        </p:grpSpPr>
        <p:pic>
          <p:nvPicPr>
            <p:cNvPr id="7" name="Picture 6">
              <a:extLst>
                <a:ext uri="{FF2B5EF4-FFF2-40B4-BE49-F238E27FC236}">
                  <a16:creationId xmlns:a16="http://schemas.microsoft.com/office/drawing/2014/main" id="{50A479E9-18EE-ECD7-8BBB-71E10D7F3DD4}"/>
                </a:ext>
              </a:extLst>
            </p:cNvPr>
            <p:cNvPicPr>
              <a:picLocks noChangeAspect="1"/>
            </p:cNvPicPr>
            <p:nvPr/>
          </p:nvPicPr>
          <p:blipFill>
            <a:blip r:embed="rId3"/>
            <a:stretch>
              <a:fillRect/>
            </a:stretch>
          </p:blipFill>
          <p:spPr>
            <a:xfrm>
              <a:off x="3303849" y="3721125"/>
              <a:ext cx="3098302" cy="2860766"/>
            </a:xfrm>
            <a:prstGeom prst="rect">
              <a:avLst/>
            </a:prstGeom>
          </p:spPr>
        </p:pic>
        <p:sp>
          <p:nvSpPr>
            <p:cNvPr id="8" name="TextBox 7">
              <a:extLst>
                <a:ext uri="{FF2B5EF4-FFF2-40B4-BE49-F238E27FC236}">
                  <a16:creationId xmlns:a16="http://schemas.microsoft.com/office/drawing/2014/main" id="{25F37F3B-130F-1CDD-48C4-D110F2CD44A7}"/>
                </a:ext>
              </a:extLst>
            </p:cNvPr>
            <p:cNvSpPr txBox="1"/>
            <p:nvPr/>
          </p:nvSpPr>
          <p:spPr>
            <a:xfrm>
              <a:off x="738859" y="3056107"/>
              <a:ext cx="8241800" cy="58477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Calibri" panose="020F0502020204030204" pitchFamily="34" charset="0"/>
                </a:rPr>
                <a:t>If you reach this point…You can get a hold of us</a:t>
              </a:r>
              <a:endParaRPr kumimoji="0" lang="en-US" sz="3200" b="1"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378903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81B98-DF82-E603-3681-4171865DC6F2}"/>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F9F1BE36-0FC5-1431-27B0-452500676ED6}"/>
              </a:ext>
            </a:extLst>
          </p:cNvPr>
          <p:cNvSpPr txBox="1">
            <a:spLocks/>
          </p:cNvSpPr>
          <p:nvPr/>
        </p:nvSpPr>
        <p:spPr>
          <a:xfrm>
            <a:off x="2433575" y="535905"/>
            <a:ext cx="7893595" cy="369332"/>
          </a:xfrm>
          <a:prstGeom prst="rect">
            <a:avLst/>
          </a:prstGeom>
        </p:spPr>
        <p:txBody>
          <a:bodyPr/>
          <a:lstStyle>
            <a:lvl1pPr algn="l" defTabSz="914400" rtl="0" eaLnBrk="1" latinLnBrk="0" hangingPunct="1">
              <a:lnSpc>
                <a:spcPct val="90000"/>
              </a:lnSpc>
              <a:spcBef>
                <a:spcPct val="0"/>
              </a:spcBef>
              <a:buNone/>
              <a:defRPr lang="en-US" sz="2000" kern="1200" dirty="0" smtClean="0">
                <a:solidFill>
                  <a:schemeClr val="bg1"/>
                </a:solidFill>
                <a:latin typeface="Arial Bold" panose="020B0704020202020204" pitchFamily="34" charset="0"/>
                <a:ea typeface="+mj-ea"/>
                <a:cs typeface="Arial Bold" panose="020B0704020202020204" pitchFamily="34" charset="0"/>
              </a:defRPr>
            </a:lvl1pPr>
          </a:lstStyle>
          <a:p>
            <a:r>
              <a:rPr lang="en-US" sz="2800" dirty="0">
                <a:latin typeface="Aptos ExtraBold" panose="020B0004020202020204" pitchFamily="34" charset="0"/>
              </a:rPr>
              <a:t>RP Road to Access</a:t>
            </a:r>
          </a:p>
        </p:txBody>
      </p:sp>
      <p:sp>
        <p:nvSpPr>
          <p:cNvPr id="2" name="TextBox 1">
            <a:extLst>
              <a:ext uri="{FF2B5EF4-FFF2-40B4-BE49-F238E27FC236}">
                <a16:creationId xmlns:a16="http://schemas.microsoft.com/office/drawing/2014/main" id="{8909EFCB-D561-9231-5D03-978811D4E983}"/>
              </a:ext>
            </a:extLst>
          </p:cNvPr>
          <p:cNvSpPr txBox="1"/>
          <p:nvPr/>
        </p:nvSpPr>
        <p:spPr>
          <a:xfrm>
            <a:off x="7496175" y="5402479"/>
            <a:ext cx="3867150" cy="369332"/>
          </a:xfrm>
          <a:prstGeom prst="rect">
            <a:avLst/>
          </a:prstGeom>
          <a:noFill/>
        </p:spPr>
        <p:txBody>
          <a:bodyPr wrap="square" rtlCol="0">
            <a:spAutoFit/>
          </a:bodyPr>
          <a:lstStyle/>
          <a:p>
            <a:r>
              <a:rPr lang="en-US" b="1" dirty="0">
                <a:solidFill>
                  <a:schemeClr val="bg1"/>
                </a:solidFill>
                <a:latin typeface="Aptos ExtraBold" panose="020B0004020202020204" pitchFamily="34" charset="0"/>
              </a:rPr>
              <a:t>Insert photo or graphic here</a:t>
            </a:r>
          </a:p>
        </p:txBody>
      </p:sp>
      <p:pic>
        <p:nvPicPr>
          <p:cNvPr id="7" name="Picture 6">
            <a:extLst>
              <a:ext uri="{FF2B5EF4-FFF2-40B4-BE49-F238E27FC236}">
                <a16:creationId xmlns:a16="http://schemas.microsoft.com/office/drawing/2014/main" id="{A1927EA8-DCC7-3513-47D2-5718DC03FA3D}"/>
              </a:ext>
            </a:extLst>
          </p:cNvPr>
          <p:cNvPicPr>
            <a:picLocks noChangeAspect="1"/>
          </p:cNvPicPr>
          <p:nvPr/>
        </p:nvPicPr>
        <p:blipFill>
          <a:blip r:embed="rId2"/>
          <a:srcRect l="965" t="3990" b="5507"/>
          <a:stretch>
            <a:fillRect/>
          </a:stretch>
        </p:blipFill>
        <p:spPr>
          <a:xfrm>
            <a:off x="58847" y="1222217"/>
            <a:ext cx="12074305" cy="1348967"/>
          </a:xfrm>
          <a:prstGeom prst="rect">
            <a:avLst/>
          </a:prstGeom>
        </p:spPr>
      </p:pic>
      <p:graphicFrame>
        <p:nvGraphicFramePr>
          <p:cNvPr id="18" name="Group 246">
            <a:extLst>
              <a:ext uri="{FF2B5EF4-FFF2-40B4-BE49-F238E27FC236}">
                <a16:creationId xmlns:a16="http://schemas.microsoft.com/office/drawing/2014/main" id="{0E5F0D6B-43EC-AD45-C6F8-9A2A51D49D35}"/>
              </a:ext>
            </a:extLst>
          </p:cNvPr>
          <p:cNvGraphicFramePr>
            <a:graphicFrameLocks noGrp="1"/>
          </p:cNvGraphicFramePr>
          <p:nvPr>
            <p:extLst>
              <p:ext uri="{D42A27DB-BD31-4B8C-83A1-F6EECF244321}">
                <p14:modId xmlns:p14="http://schemas.microsoft.com/office/powerpoint/2010/main" val="827927250"/>
              </p:ext>
            </p:extLst>
          </p:nvPr>
        </p:nvGraphicFramePr>
        <p:xfrm>
          <a:off x="355445" y="2817887"/>
          <a:ext cx="11691175" cy="3990656"/>
        </p:xfrm>
        <a:graphic>
          <a:graphicData uri="http://schemas.openxmlformats.org/drawingml/2006/table">
            <a:tbl>
              <a:tblPr>
                <a:tableStyleId>{616DA210-FB5B-4158-B5E0-FEB733F419BA}</a:tableStyleId>
              </a:tblPr>
              <a:tblGrid>
                <a:gridCol w="317290">
                  <a:extLst>
                    <a:ext uri="{9D8B030D-6E8A-4147-A177-3AD203B41FA5}">
                      <a16:colId xmlns:a16="http://schemas.microsoft.com/office/drawing/2014/main" val="4035654404"/>
                    </a:ext>
                  </a:extLst>
                </a:gridCol>
                <a:gridCol w="5325284">
                  <a:extLst>
                    <a:ext uri="{9D8B030D-6E8A-4147-A177-3AD203B41FA5}">
                      <a16:colId xmlns:a16="http://schemas.microsoft.com/office/drawing/2014/main" val="1163489800"/>
                    </a:ext>
                  </a:extLst>
                </a:gridCol>
                <a:gridCol w="532195">
                  <a:extLst>
                    <a:ext uri="{9D8B030D-6E8A-4147-A177-3AD203B41FA5}">
                      <a16:colId xmlns:a16="http://schemas.microsoft.com/office/drawing/2014/main" val="3337804870"/>
                    </a:ext>
                  </a:extLst>
                </a:gridCol>
                <a:gridCol w="583369">
                  <a:extLst>
                    <a:ext uri="{9D8B030D-6E8A-4147-A177-3AD203B41FA5}">
                      <a16:colId xmlns:a16="http://schemas.microsoft.com/office/drawing/2014/main" val="3278845"/>
                    </a:ext>
                  </a:extLst>
                </a:gridCol>
                <a:gridCol w="4933037">
                  <a:extLst>
                    <a:ext uri="{9D8B030D-6E8A-4147-A177-3AD203B41FA5}">
                      <a16:colId xmlns:a16="http://schemas.microsoft.com/office/drawing/2014/main" val="2866887925"/>
                    </a:ext>
                  </a:extLst>
                </a:gridCol>
              </a:tblGrid>
              <a:tr h="25000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u="none" strike="noStrike" cap="none" normalizeH="0" baseline="0" dirty="0">
                          <a:ln>
                            <a:noFill/>
                          </a:ln>
                          <a:effectLst/>
                          <a:latin typeface="+mn-lt"/>
                          <a:cs typeface="Calibri" panose="020F0502020204030204" pitchFamily="34" charset="0"/>
                        </a:rPr>
                        <a:t>1</a:t>
                      </a:r>
                      <a:endPar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endParaRPr>
                    </a:p>
                  </a:txBody>
                  <a:tcPr anchor="ctr" horzOverflow="overflow">
                    <a:lnR w="12700" cap="flat" cmpd="sng" algn="ctr">
                      <a:solidFill>
                        <a:schemeClr val="tx1"/>
                      </a:solidFill>
                      <a:prstDash val="solid"/>
                      <a:round/>
                      <a:headEnd type="none" w="med" len="med"/>
                      <a:tailEnd type="none" w="med" len="med"/>
                    </a:lnR>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u="none" strike="noStrike" cap="none" normalizeH="0" baseline="0" dirty="0">
                          <a:ln>
                            <a:noFill/>
                          </a:ln>
                          <a:effectLst/>
                          <a:latin typeface="+mn-lt"/>
                          <a:cs typeface="Calibri" panose="020F0502020204030204" pitchFamily="34" charset="0"/>
                        </a:rPr>
                        <a:t>Obtain Public Key Infrastructure (PKI) Certificate.</a:t>
                      </a:r>
                      <a:endPar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1300" b="0" i="0" u="none" strike="noStrike" cap="none" normalizeH="0" baseline="0" dirty="0">
                        <a:ln>
                          <a:noFill/>
                        </a:ln>
                        <a:solidFill>
                          <a:schemeClr val="tx1">
                            <a:lumMod val="95000"/>
                            <a:lumOff val="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300" b="0" dirty="0">
                          <a:solidFill>
                            <a:schemeClr val="tx1"/>
                          </a:solidFill>
                          <a:latin typeface="+mn-lt"/>
                          <a:cs typeface="Calibri" panose="020F0502020204030204" pitchFamily="34" charset="0"/>
                        </a:rPr>
                        <a:t>UM Team reviews documents.</a:t>
                      </a:r>
                    </a:p>
                  </a:txBody>
                  <a:tcPr anchor="ctr" horzOverflow="overflow">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124266514"/>
                  </a:ext>
                </a:extLst>
              </a:tr>
              <a:tr h="25000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u="none" strike="noStrike" cap="none" normalizeH="0" baseline="0" dirty="0">
                          <a:ln>
                            <a:noFill/>
                          </a:ln>
                          <a:effectLst/>
                          <a:latin typeface="+mn-lt"/>
                          <a:cs typeface="Calibri" panose="020F0502020204030204" pitchFamily="34" charset="0"/>
                        </a:rPr>
                        <a:t>2</a:t>
                      </a:r>
                      <a:endPar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endParaRPr>
                    </a:p>
                  </a:txBody>
                  <a:tcPr anchor="ctr" horzOverflow="overflow">
                    <a:lnR w="12700" cap="flat" cmpd="sng" algn="ctr">
                      <a:solidFill>
                        <a:schemeClr val="tx1"/>
                      </a:solidFill>
                      <a:prstDash val="solid"/>
                      <a:round/>
                      <a:headEnd type="none" w="med" len="med"/>
                      <a:tailEnd type="none" w="med" len="med"/>
                    </a:lnR>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Complete DoD Cyber Awareness Training.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300" b="1" i="0" u="none" strike="noStrike" cap="none" normalizeH="0" baseline="0" dirty="0">
                        <a:ln>
                          <a:noFill/>
                        </a:ln>
                        <a:solidFill>
                          <a:schemeClr val="tx1">
                            <a:lumMod val="95000"/>
                            <a:lumOff val="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UM Team forwards SAAR for additional processing.</a:t>
                      </a:r>
                    </a:p>
                  </a:txBody>
                  <a:tcPr horzOverflow="overflow">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02848143"/>
                  </a:ext>
                </a:extLst>
              </a:tr>
              <a:tr h="775016">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u="none" strike="noStrike" cap="none" normalizeH="0" baseline="0" dirty="0">
                          <a:ln>
                            <a:noFill/>
                          </a:ln>
                          <a:effectLst/>
                          <a:latin typeface="+mn-lt"/>
                          <a:cs typeface="Calibri" panose="020F0502020204030204" pitchFamily="34" charset="0"/>
                        </a:rPr>
                        <a:t>3</a:t>
                      </a:r>
                      <a:endPar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endParaRPr>
                    </a:p>
                  </a:txBody>
                  <a:tcPr anchor="ctr" horzOverflow="overflow">
                    <a:lnR w="12700" cap="flat" cmpd="sng" algn="ctr">
                      <a:solidFill>
                        <a:schemeClr val="tx1"/>
                      </a:solidFill>
                      <a:prstDash val="solid"/>
                      <a:round/>
                      <a:headEnd type="none" w="med" len="med"/>
                      <a:tailEnd type="none" w="med" len="med"/>
                    </a:lnR>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Complete System Authorization Access Request (SAAR) form.</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300" b="1" i="0" u="none" strike="noStrike" cap="none" normalizeH="0" baseline="0" dirty="0">
                        <a:ln>
                          <a:noFill/>
                        </a:ln>
                        <a:solidFill>
                          <a:schemeClr val="tx1">
                            <a:lumMod val="95000"/>
                            <a:lumOff val="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10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Completed SAAR is returned to UM team who begin RP Account build out, submitting the Access Enforcer request (AER) for RP roles.  Request goes through 6 stage approval process. </a:t>
                      </a:r>
                    </a:p>
                  </a:txBody>
                  <a:tcPr horzOverflow="overflow">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419863475"/>
                  </a:ext>
                </a:extLst>
              </a:tr>
              <a:tr h="425009">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u="none" strike="noStrike" cap="none" normalizeH="0" baseline="0" dirty="0">
                          <a:ln>
                            <a:noFill/>
                          </a:ln>
                          <a:effectLst/>
                          <a:latin typeface="+mn-lt"/>
                          <a:cs typeface="Calibri" panose="020F0502020204030204" pitchFamily="34" charset="0"/>
                        </a:rPr>
                        <a:t>4</a:t>
                      </a:r>
                      <a:endPar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endParaRPr>
                    </a:p>
                  </a:txBody>
                  <a:tcPr anchor="ctr" horzOverflow="overflow">
                    <a:lnR w="12700" cap="flat" cmpd="sng" algn="ctr">
                      <a:solidFill>
                        <a:schemeClr val="tx1"/>
                      </a:solidFill>
                      <a:prstDash val="solid"/>
                      <a:round/>
                      <a:headEnd type="none" w="med" len="med"/>
                      <a:tailEnd type="none" w="med" len="med"/>
                    </a:lnR>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Complete Navy User Agreement (UA) form.</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300" b="1" i="0" u="none" strike="noStrike" cap="none" normalizeH="0" baseline="0" dirty="0">
                        <a:ln>
                          <a:noFill/>
                        </a:ln>
                        <a:solidFill>
                          <a:schemeClr val="tx1">
                            <a:lumMod val="95000"/>
                            <a:lumOff val="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11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Business Systems Center review the AER &amp; uploaded Documents as a part of the stage 2 approval process. </a:t>
                      </a:r>
                    </a:p>
                  </a:txBody>
                  <a:tcPr horzOverflow="overflow">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48304774"/>
                  </a:ext>
                </a:extLst>
              </a:tr>
              <a:tr h="600012">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u="none" strike="noStrike" cap="none" normalizeH="0" baseline="0" dirty="0">
                          <a:ln>
                            <a:noFill/>
                          </a:ln>
                          <a:effectLst/>
                          <a:latin typeface="+mn-lt"/>
                          <a:cs typeface="Calibri" panose="020F0502020204030204" pitchFamily="34" charset="0"/>
                        </a:rPr>
                        <a:t>5</a:t>
                      </a:r>
                      <a:endPar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endParaRPr>
                    </a:p>
                  </a:txBody>
                  <a:tcPr anchor="ctr" horzOverflow="overflow">
                    <a:lnR w="12700" cap="flat" cmpd="sng" algn="ctr">
                      <a:solidFill>
                        <a:schemeClr val="tx1"/>
                      </a:solidFill>
                      <a:prstDash val="solid"/>
                      <a:round/>
                      <a:headEnd type="none" w="med" len="med"/>
                      <a:tailEnd type="none" w="med" len="med"/>
                    </a:lnR>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Submit the DoD Cyber Awareness Training Certificate, UA and SAAR forms to your CAV Analyst via DoD Safe Website.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300" b="1" i="0" u="none" strike="noStrike" cap="none" normalizeH="0" baseline="0" dirty="0">
                        <a:ln>
                          <a:noFill/>
                        </a:ln>
                        <a:solidFill>
                          <a:schemeClr val="tx1">
                            <a:lumMod val="95000"/>
                            <a:lumOff val="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12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RP Account gets created by Navy ERP as a part of the AER request stage 3 approval.  Vendor is notified their account is created.</a:t>
                      </a:r>
                    </a:p>
                  </a:txBody>
                  <a:tcPr horzOverflow="overflow">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525819638"/>
                  </a:ext>
                </a:extLst>
              </a:tr>
              <a:tr h="42500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6</a:t>
                      </a:r>
                    </a:p>
                  </a:txBody>
                  <a:tcPr anchor="ctr" horzOverflow="overflow">
                    <a:lnR w="12700" cap="flat" cmpd="sng" algn="ctr">
                      <a:solidFill>
                        <a:schemeClr val="tx1"/>
                      </a:solidFill>
                      <a:prstDash val="solid"/>
                      <a:round/>
                      <a:headEnd type="none" w="med" len="med"/>
                      <a:tailEnd type="none" w="med" len="med"/>
                    </a:lnR>
                  </a:tcPr>
                </a:tc>
                <a:tc>
                  <a:txBody>
                    <a:bodyPr/>
                    <a:lstStyle/>
                    <a:p>
                      <a:pPr algn="l"/>
                      <a:r>
                        <a:rPr lang="en-US" sz="1300" b="0" dirty="0">
                          <a:solidFill>
                            <a:schemeClr val="tx1"/>
                          </a:solidFill>
                          <a:latin typeface="+mn-lt"/>
                          <a:cs typeface="Calibri" panose="020F0502020204030204" pitchFamily="34" charset="0"/>
                        </a:rPr>
                        <a:t>CAV Analyst reviews documents and completes their portion of the SAAR &amp; Conducts RP Training.</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300" b="1" i="0" u="none" strike="noStrike" cap="none" normalizeH="0" baseline="0" dirty="0">
                        <a:ln>
                          <a:noFill/>
                        </a:ln>
                        <a:solidFill>
                          <a:schemeClr val="tx1">
                            <a:lumMod val="95000"/>
                            <a:lumOff val="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13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Access Enforcer request completes additional processing; auto generated email is sent stating the request is closed.</a:t>
                      </a:r>
                    </a:p>
                  </a:txBody>
                  <a:tcPr horzOverflow="overflow">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377501719"/>
                  </a:ext>
                </a:extLst>
              </a:tr>
              <a:tr h="42500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7</a:t>
                      </a:r>
                    </a:p>
                  </a:txBody>
                  <a:tcPr anchor="ctr" horzOverflow="overflow">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CAV Analyst forwards documents to the User Management (UM) Team.</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300" b="1" i="0" u="none" strike="noStrike" cap="none" normalizeH="0" baseline="0" dirty="0">
                        <a:ln>
                          <a:noFill/>
                        </a:ln>
                        <a:solidFill>
                          <a:schemeClr val="tx1">
                            <a:lumMod val="95000"/>
                            <a:lumOff val="5000"/>
                          </a:schemeClr>
                        </a:solidFill>
                        <a:effectLst/>
                        <a:latin typeface="+mn-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14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UM Team updates RIC table in system and updates training records. </a:t>
                      </a:r>
                    </a:p>
                  </a:txBody>
                  <a:tcPr horzOverflow="overflow">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62035712"/>
                  </a:ext>
                </a:extLst>
              </a:tr>
              <a:tr h="425009">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1300" b="0" i="0" u="none" strike="noStrike" cap="none" normalizeH="0" baseline="0" dirty="0">
                        <a:ln>
                          <a:noFill/>
                        </a:ln>
                        <a:solidFill>
                          <a:schemeClr val="tx1">
                            <a:lumMod val="95000"/>
                            <a:lumOff val="5000"/>
                          </a:schemeClr>
                        </a:solidFill>
                        <a:effectLst/>
                        <a:latin typeface="+mn-lt"/>
                      </a:endParaRPr>
                    </a:p>
                  </a:txBody>
                  <a:tcPr anchor="ctr" horzOverflow="overflow">
                    <a:lnL w="12700" cmpd="sng">
                      <a:noFill/>
                    </a:lnL>
                    <a:lnR w="12700" cap="flat" cmpd="sng" algn="ctr">
                      <a:solidFill>
                        <a:schemeClr val="tx1"/>
                      </a:solidFill>
                      <a:prstDash val="solid"/>
                      <a:round/>
                      <a:headEnd type="none" w="med" len="med"/>
                      <a:tailEnd type="none" w="med" len="med"/>
                    </a:lnR>
                    <a:lnB w="12700" cmpd="sng">
                      <a:noFill/>
                    </a:lnB>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400" b="0" i="0" u="none" strike="noStrike" cap="none" normalizeH="0" baseline="0" dirty="0">
                        <a:ln>
                          <a:noFill/>
                        </a:ln>
                        <a:solidFill>
                          <a:schemeClr val="tx1">
                            <a:lumMod val="95000"/>
                            <a:lumOff val="5000"/>
                          </a:schemeClr>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400" b="1" i="0" u="none" strike="noStrike" cap="none" normalizeH="0" baseline="0" dirty="0">
                        <a:ln>
                          <a:noFill/>
                        </a:ln>
                        <a:solidFill>
                          <a:schemeClr val="tx1">
                            <a:lumMod val="95000"/>
                            <a:lumOff val="5000"/>
                          </a:schemeClr>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15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300" b="0" i="0" u="none" strike="noStrike" cap="none" normalizeH="0" baseline="0" dirty="0">
                          <a:ln>
                            <a:noFill/>
                          </a:ln>
                          <a:solidFill>
                            <a:schemeClr val="tx1">
                              <a:lumMod val="95000"/>
                              <a:lumOff val="5000"/>
                            </a:schemeClr>
                          </a:solidFill>
                          <a:effectLst/>
                          <a:latin typeface="+mn-lt"/>
                          <a:cs typeface="Calibri" panose="020F0502020204030204" pitchFamily="34" charset="0"/>
                        </a:rPr>
                        <a:t>System Access is granted 24-48 hours after Vendor gets AER closure email.</a:t>
                      </a:r>
                    </a:p>
                  </a:txBody>
                  <a:tcPr horzOverflow="overflow">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01835556"/>
                  </a:ext>
                </a:extLst>
              </a:tr>
            </a:tbl>
          </a:graphicData>
        </a:graphic>
      </p:graphicFrame>
      <p:sp>
        <p:nvSpPr>
          <p:cNvPr id="19" name="TextBox 18">
            <a:extLst>
              <a:ext uri="{FF2B5EF4-FFF2-40B4-BE49-F238E27FC236}">
                <a16:creationId xmlns:a16="http://schemas.microsoft.com/office/drawing/2014/main" id="{2029F8BC-B3B1-DC43-9634-9D9DE26D0C4F}"/>
              </a:ext>
            </a:extLst>
          </p:cNvPr>
          <p:cNvSpPr txBox="1"/>
          <p:nvPr/>
        </p:nvSpPr>
        <p:spPr>
          <a:xfrm rot="16200000">
            <a:off x="-1062109" y="3943323"/>
            <a:ext cx="2481702" cy="230832"/>
          </a:xfrm>
          <a:prstGeom prst="rect">
            <a:avLst/>
          </a:prstGeom>
          <a:solidFill>
            <a:schemeClr val="bg1">
              <a:lumMod val="75000"/>
            </a:schemeClr>
          </a:solidFill>
        </p:spPr>
        <p:txBody>
          <a:bodyPr wrap="square" rtlCol="0">
            <a:spAutoFit/>
          </a:bodyPr>
          <a:lstStyle/>
          <a:p>
            <a:pPr algn="ctr"/>
            <a:r>
              <a:rPr lang="en-US" sz="900" b="1" dirty="0"/>
              <a:t>Vendor</a:t>
            </a:r>
          </a:p>
        </p:txBody>
      </p:sp>
      <p:sp>
        <p:nvSpPr>
          <p:cNvPr id="20" name="TextBox 19">
            <a:extLst>
              <a:ext uri="{FF2B5EF4-FFF2-40B4-BE49-F238E27FC236}">
                <a16:creationId xmlns:a16="http://schemas.microsoft.com/office/drawing/2014/main" id="{D30BF80D-9F77-0803-38F6-E170F4AE7F82}"/>
              </a:ext>
            </a:extLst>
          </p:cNvPr>
          <p:cNvSpPr txBox="1"/>
          <p:nvPr/>
        </p:nvSpPr>
        <p:spPr>
          <a:xfrm rot="16200000">
            <a:off x="-340330" y="5694573"/>
            <a:ext cx="1034369" cy="230832"/>
          </a:xfrm>
          <a:prstGeom prst="rect">
            <a:avLst/>
          </a:prstGeom>
          <a:solidFill>
            <a:srgbClr val="00B050"/>
          </a:solidFill>
        </p:spPr>
        <p:txBody>
          <a:bodyPr wrap="square" rtlCol="0">
            <a:spAutoFit/>
          </a:bodyPr>
          <a:lstStyle/>
          <a:p>
            <a:pPr algn="ctr"/>
            <a:r>
              <a:rPr lang="en-US" sz="900" b="1" dirty="0"/>
              <a:t>CAV Analyst</a:t>
            </a:r>
          </a:p>
        </p:txBody>
      </p:sp>
      <p:sp>
        <p:nvSpPr>
          <p:cNvPr id="21" name="TextBox 20">
            <a:extLst>
              <a:ext uri="{FF2B5EF4-FFF2-40B4-BE49-F238E27FC236}">
                <a16:creationId xmlns:a16="http://schemas.microsoft.com/office/drawing/2014/main" id="{60A47BD0-6D1B-BFC9-91D1-A3F5CDA2A751}"/>
              </a:ext>
            </a:extLst>
          </p:cNvPr>
          <p:cNvSpPr txBox="1"/>
          <p:nvPr/>
        </p:nvSpPr>
        <p:spPr>
          <a:xfrm rot="16200000">
            <a:off x="4386422" y="4696421"/>
            <a:ext cx="3987901" cy="230832"/>
          </a:xfrm>
          <a:prstGeom prst="rect">
            <a:avLst/>
          </a:prstGeom>
          <a:solidFill>
            <a:schemeClr val="accent2">
              <a:lumMod val="40000"/>
              <a:lumOff val="60000"/>
            </a:schemeClr>
          </a:solidFill>
        </p:spPr>
        <p:txBody>
          <a:bodyPr wrap="square" rtlCol="0">
            <a:spAutoFit/>
          </a:bodyPr>
          <a:lstStyle/>
          <a:p>
            <a:pPr algn="ctr"/>
            <a:r>
              <a:rPr lang="en-US" sz="900" b="1" dirty="0"/>
              <a:t>UM Team</a:t>
            </a:r>
          </a:p>
        </p:txBody>
      </p:sp>
      <p:sp>
        <p:nvSpPr>
          <p:cNvPr id="22" name="TextBox 21">
            <a:extLst>
              <a:ext uri="{FF2B5EF4-FFF2-40B4-BE49-F238E27FC236}">
                <a16:creationId xmlns:a16="http://schemas.microsoft.com/office/drawing/2014/main" id="{6B5E7E51-D3AA-5C2B-9554-0216A08F938D}"/>
              </a:ext>
            </a:extLst>
          </p:cNvPr>
          <p:cNvSpPr txBox="1"/>
          <p:nvPr/>
        </p:nvSpPr>
        <p:spPr>
          <a:xfrm>
            <a:off x="0" y="6465391"/>
            <a:ext cx="6298455" cy="251817"/>
          </a:xfrm>
          <a:prstGeom prst="rect">
            <a:avLst/>
          </a:prstGeom>
          <a:noFill/>
        </p:spPr>
        <p:txBody>
          <a:bodyPr wrap="none" rtlCol="0">
            <a:spAutoFit/>
          </a:bodyPr>
          <a:lstStyle/>
          <a:p>
            <a:r>
              <a:rPr lang="en-US" sz="1200" b="1" dirty="0">
                <a:effectLst>
                  <a:outerShdw blurRad="38100" dist="38100" dir="2700000" algn="tl">
                    <a:srgbClr val="000000">
                      <a:alpha val="43137"/>
                    </a:srgbClr>
                  </a:outerShdw>
                </a:effectLst>
              </a:rPr>
              <a:t>AVERAGE TIME IT TAKES TO GET ACCESS TO THE SYSTEM IS 15 BUSINESS DAYS</a:t>
            </a:r>
          </a:p>
        </p:txBody>
      </p:sp>
    </p:spTree>
    <p:extLst>
      <p:ext uri="{BB962C8B-B14F-4D97-AF65-F5344CB8AC3E}">
        <p14:creationId xmlns:p14="http://schemas.microsoft.com/office/powerpoint/2010/main" val="1782220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CAD1ED-EE94-4C90-F318-BA4BA0A4147D}"/>
              </a:ext>
            </a:extLst>
          </p:cNvPr>
          <p:cNvSpPr>
            <a:spLocks noGrp="1"/>
          </p:cNvSpPr>
          <p:nvPr>
            <p:ph type="sldNum" sz="quarter" idx="4"/>
          </p:nvPr>
        </p:nvSpPr>
        <p:spPr/>
        <p:txBody>
          <a:bodyPr/>
          <a:lstStyle/>
          <a:p>
            <a:fld id="{AD432D09-116F-4781-84DB-B2C773F5F217}" type="slidenum">
              <a:rPr lang="en-US" smtClean="0"/>
              <a:pPr/>
              <a:t>4</a:t>
            </a:fld>
            <a:endParaRPr lang="en-US" dirty="0"/>
          </a:p>
        </p:txBody>
      </p:sp>
      <p:sp>
        <p:nvSpPr>
          <p:cNvPr id="4" name="TextBox 3">
            <a:extLst>
              <a:ext uri="{FF2B5EF4-FFF2-40B4-BE49-F238E27FC236}">
                <a16:creationId xmlns:a16="http://schemas.microsoft.com/office/drawing/2014/main" id="{4793BF11-D794-675F-438C-2044A81E03D1}"/>
              </a:ext>
            </a:extLst>
          </p:cNvPr>
          <p:cNvSpPr txBox="1"/>
          <p:nvPr/>
        </p:nvSpPr>
        <p:spPr>
          <a:xfrm>
            <a:off x="182880" y="1210098"/>
            <a:ext cx="11826240" cy="461665"/>
          </a:xfrm>
          <a:prstGeom prst="rect">
            <a:avLst/>
          </a:prstGeom>
          <a:noFill/>
        </p:spPr>
        <p:txBody>
          <a:bodyPr wrap="square">
            <a:spAutoFit/>
          </a:bodyPr>
          <a:lstStyle/>
          <a:p>
            <a:r>
              <a:rPr lang="en-US" dirty="0"/>
              <a:t> </a:t>
            </a:r>
            <a:r>
              <a:rPr lang="en-US" sz="2000" dirty="0"/>
              <a:t>You want to purchase the </a:t>
            </a:r>
            <a:r>
              <a:rPr lang="en-US" sz="2400" b="1" dirty="0"/>
              <a:t>ECA Medium Token Assurance </a:t>
            </a:r>
            <a:r>
              <a:rPr lang="en-US" sz="2000" dirty="0"/>
              <a:t>certificate for a term of 1-3 years. </a:t>
            </a:r>
          </a:p>
        </p:txBody>
      </p:sp>
      <p:pic>
        <p:nvPicPr>
          <p:cNvPr id="6" name="Picture 5">
            <a:extLst>
              <a:ext uri="{FF2B5EF4-FFF2-40B4-BE49-F238E27FC236}">
                <a16:creationId xmlns:a16="http://schemas.microsoft.com/office/drawing/2014/main" id="{DE37E4B0-7E8B-7C35-54D1-51375F465801}"/>
              </a:ext>
            </a:extLst>
          </p:cNvPr>
          <p:cNvPicPr>
            <a:picLocks noChangeAspect="1"/>
          </p:cNvPicPr>
          <p:nvPr/>
        </p:nvPicPr>
        <p:blipFill>
          <a:blip r:embed="rId2"/>
          <a:stretch>
            <a:fillRect/>
          </a:stretch>
        </p:blipFill>
        <p:spPr>
          <a:xfrm>
            <a:off x="1863709" y="1338035"/>
            <a:ext cx="2438400" cy="2438400"/>
          </a:xfrm>
          <a:prstGeom prst="rect">
            <a:avLst/>
          </a:prstGeom>
        </p:spPr>
      </p:pic>
      <p:sp>
        <p:nvSpPr>
          <p:cNvPr id="7" name="TextBox 6">
            <a:extLst>
              <a:ext uri="{FF2B5EF4-FFF2-40B4-BE49-F238E27FC236}">
                <a16:creationId xmlns:a16="http://schemas.microsoft.com/office/drawing/2014/main" id="{4C38F163-09BA-3D8C-4253-2815AB77873A}"/>
              </a:ext>
            </a:extLst>
          </p:cNvPr>
          <p:cNvSpPr txBox="1"/>
          <p:nvPr/>
        </p:nvSpPr>
        <p:spPr>
          <a:xfrm>
            <a:off x="1658409" y="3088170"/>
            <a:ext cx="2849000" cy="461665"/>
          </a:xfrm>
          <a:prstGeom prst="rect">
            <a:avLst/>
          </a:prstGeom>
          <a:noFill/>
        </p:spPr>
        <p:txBody>
          <a:bodyPr wrap="square">
            <a:spAutoFit/>
          </a:bodyPr>
          <a:lstStyle/>
          <a:p>
            <a:r>
              <a:rPr lang="en-US" sz="2400" dirty="0">
                <a:hlinkClick r:id="rId3"/>
              </a:rPr>
              <a:t>https://eca.orc.com/</a:t>
            </a:r>
            <a:endParaRPr lang="en-US" sz="2400" dirty="0"/>
          </a:p>
        </p:txBody>
      </p:sp>
      <p:pic>
        <p:nvPicPr>
          <p:cNvPr id="8" name="Picture 7">
            <a:extLst>
              <a:ext uri="{FF2B5EF4-FFF2-40B4-BE49-F238E27FC236}">
                <a16:creationId xmlns:a16="http://schemas.microsoft.com/office/drawing/2014/main" id="{1CED948B-2E2B-ABFA-8C20-57FE3FCDFF7D}"/>
              </a:ext>
            </a:extLst>
          </p:cNvPr>
          <p:cNvPicPr>
            <a:picLocks noChangeAspect="1"/>
          </p:cNvPicPr>
          <p:nvPr/>
        </p:nvPicPr>
        <p:blipFill>
          <a:blip r:embed="rId4"/>
          <a:stretch>
            <a:fillRect/>
          </a:stretch>
        </p:blipFill>
        <p:spPr>
          <a:xfrm>
            <a:off x="637711" y="3627515"/>
            <a:ext cx="5238242" cy="3053320"/>
          </a:xfrm>
          <a:prstGeom prst="rect">
            <a:avLst/>
          </a:prstGeom>
          <a:ln>
            <a:solidFill>
              <a:schemeClr val="tx1"/>
            </a:solidFill>
          </a:ln>
        </p:spPr>
      </p:pic>
      <p:pic>
        <p:nvPicPr>
          <p:cNvPr id="9" name="Picture 2" descr="IdenTrust – Part of HID Global">
            <a:extLst>
              <a:ext uri="{FF2B5EF4-FFF2-40B4-BE49-F238E27FC236}">
                <a16:creationId xmlns:a16="http://schemas.microsoft.com/office/drawing/2014/main" id="{0F7CD2B5-6B20-81BD-242B-B50239A7CC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83169" y="2166690"/>
            <a:ext cx="3138307" cy="78109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0876F6A6-1BCF-021B-E746-C0786C0DBD15}"/>
              </a:ext>
            </a:extLst>
          </p:cNvPr>
          <p:cNvSpPr txBox="1"/>
          <p:nvPr/>
        </p:nvSpPr>
        <p:spPr>
          <a:xfrm>
            <a:off x="7354220" y="3088170"/>
            <a:ext cx="3796207" cy="461665"/>
          </a:xfrm>
          <a:prstGeom prst="rect">
            <a:avLst/>
          </a:prstGeom>
          <a:noFill/>
        </p:spPr>
        <p:txBody>
          <a:bodyPr wrap="square">
            <a:spAutoFit/>
          </a:bodyPr>
          <a:lstStyle/>
          <a:p>
            <a:r>
              <a:rPr lang="en-US" sz="2400" dirty="0">
                <a:hlinkClick r:id="rId6"/>
              </a:rPr>
              <a:t>https://www.identrust.com/</a:t>
            </a:r>
            <a:endParaRPr lang="en-US" sz="2400" dirty="0"/>
          </a:p>
        </p:txBody>
      </p:sp>
      <p:pic>
        <p:nvPicPr>
          <p:cNvPr id="11" name="Picture 10">
            <a:extLst>
              <a:ext uri="{FF2B5EF4-FFF2-40B4-BE49-F238E27FC236}">
                <a16:creationId xmlns:a16="http://schemas.microsoft.com/office/drawing/2014/main" id="{0A56F81D-3273-8E59-CE01-D462510DE167}"/>
              </a:ext>
            </a:extLst>
          </p:cNvPr>
          <p:cNvPicPr>
            <a:picLocks noChangeAspect="1"/>
          </p:cNvPicPr>
          <p:nvPr/>
        </p:nvPicPr>
        <p:blipFill>
          <a:blip r:embed="rId7"/>
          <a:stretch>
            <a:fillRect/>
          </a:stretch>
        </p:blipFill>
        <p:spPr>
          <a:xfrm>
            <a:off x="6625963" y="3627515"/>
            <a:ext cx="5252720" cy="3226599"/>
          </a:xfrm>
          <a:prstGeom prst="rect">
            <a:avLst/>
          </a:prstGeom>
        </p:spPr>
      </p:pic>
      <p:sp>
        <p:nvSpPr>
          <p:cNvPr id="14" name="Title 2">
            <a:extLst>
              <a:ext uri="{FF2B5EF4-FFF2-40B4-BE49-F238E27FC236}">
                <a16:creationId xmlns:a16="http://schemas.microsoft.com/office/drawing/2014/main" id="{E0A50D27-9F4F-755B-2A33-133B77BA9A12}"/>
              </a:ext>
            </a:extLst>
          </p:cNvPr>
          <p:cNvSpPr txBox="1">
            <a:spLocks/>
          </p:cNvSpPr>
          <p:nvPr/>
        </p:nvSpPr>
        <p:spPr>
          <a:xfrm>
            <a:off x="2480803" y="280657"/>
            <a:ext cx="7893595" cy="81697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a:lstStyle>
          <a:p>
            <a:br>
              <a:rPr lang="en-US" dirty="0"/>
            </a:br>
            <a:r>
              <a:rPr lang="en-US" sz="2400" dirty="0"/>
              <a:t>RP Road to Access</a:t>
            </a:r>
            <a:br>
              <a:rPr lang="en-US" dirty="0"/>
            </a:br>
            <a:r>
              <a:rPr lang="en-US" sz="3600" dirty="0"/>
              <a:t>Step 1 – Purchase Your PKI</a:t>
            </a:r>
          </a:p>
        </p:txBody>
      </p:sp>
    </p:spTree>
    <p:extLst>
      <p:ext uri="{BB962C8B-B14F-4D97-AF65-F5344CB8AC3E}">
        <p14:creationId xmlns:p14="http://schemas.microsoft.com/office/powerpoint/2010/main" val="485961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09B11B-53DB-D627-DE86-B64BB36A791E}"/>
              </a:ext>
            </a:extLst>
          </p:cNvPr>
          <p:cNvSpPr>
            <a:spLocks noGrp="1"/>
          </p:cNvSpPr>
          <p:nvPr>
            <p:ph type="sldNum" sz="quarter" idx="4"/>
          </p:nvPr>
        </p:nvSpPr>
        <p:spPr/>
        <p:txBody>
          <a:bodyPr/>
          <a:lstStyle/>
          <a:p>
            <a:fld id="{AD432D09-116F-4781-84DB-B2C773F5F217}" type="slidenum">
              <a:rPr lang="en-US" smtClean="0"/>
              <a:pPr/>
              <a:t>5</a:t>
            </a:fld>
            <a:endParaRPr lang="en-US" dirty="0"/>
          </a:p>
        </p:txBody>
      </p:sp>
      <p:sp>
        <p:nvSpPr>
          <p:cNvPr id="4" name="TextBox 3">
            <a:extLst>
              <a:ext uri="{FF2B5EF4-FFF2-40B4-BE49-F238E27FC236}">
                <a16:creationId xmlns:a16="http://schemas.microsoft.com/office/drawing/2014/main" id="{C16C0211-C42D-DB5D-DEA0-83773E2FDB6D}"/>
              </a:ext>
            </a:extLst>
          </p:cNvPr>
          <p:cNvSpPr txBox="1"/>
          <p:nvPr/>
        </p:nvSpPr>
        <p:spPr>
          <a:xfrm>
            <a:off x="182880" y="1166571"/>
            <a:ext cx="11826240" cy="5293757"/>
          </a:xfrm>
          <a:prstGeom prst="rect">
            <a:avLst/>
          </a:prstGeom>
          <a:noFill/>
        </p:spPr>
        <p:txBody>
          <a:bodyPr wrap="square">
            <a:spAutoFit/>
          </a:bodyPr>
          <a:lstStyle/>
          <a:p>
            <a:r>
              <a:rPr lang="en-US" sz="2000" dirty="0"/>
              <a:t>You need to successfully pass the </a:t>
            </a:r>
            <a:r>
              <a:rPr lang="en-US" sz="2400" b="1" dirty="0"/>
              <a:t>DoD Cyber Awareness Challenge Training </a:t>
            </a:r>
            <a:r>
              <a:rPr lang="en-US" sz="2000" dirty="0"/>
              <a:t>and save your Certificate of Completion as a </a:t>
            </a:r>
            <a:r>
              <a:rPr lang="en-US" sz="2000" u="sng" dirty="0"/>
              <a:t>PDF file</a:t>
            </a:r>
            <a:r>
              <a:rPr lang="en-US" sz="2000" dirty="0"/>
              <a:t>.  </a:t>
            </a:r>
          </a:p>
          <a:p>
            <a:endParaRPr lang="en-US" sz="2000" dirty="0"/>
          </a:p>
          <a:p>
            <a:endParaRPr lang="en-US" sz="14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This certificate is good for 1 year and will need to be completed annually for the duration of your access to the system.</a:t>
            </a:r>
          </a:p>
        </p:txBody>
      </p:sp>
      <p:pic>
        <p:nvPicPr>
          <p:cNvPr id="5" name="Picture 4" descr="Text&#10;&#10;AI-generated content may be incorrect.">
            <a:extLst>
              <a:ext uri="{FF2B5EF4-FFF2-40B4-BE49-F238E27FC236}">
                <a16:creationId xmlns:a16="http://schemas.microsoft.com/office/drawing/2014/main" id="{275C0495-7936-88BB-6851-87465B238B2B}"/>
              </a:ext>
            </a:extLst>
          </p:cNvPr>
          <p:cNvPicPr>
            <a:picLocks noChangeAspect="1"/>
          </p:cNvPicPr>
          <p:nvPr/>
        </p:nvPicPr>
        <p:blipFill>
          <a:blip r:embed="rId2"/>
          <a:stretch>
            <a:fillRect/>
          </a:stretch>
        </p:blipFill>
        <p:spPr>
          <a:xfrm>
            <a:off x="460413" y="2654692"/>
            <a:ext cx="6653140" cy="2910433"/>
          </a:xfrm>
          <a:prstGeom prst="rect">
            <a:avLst/>
          </a:prstGeom>
          <a:ln>
            <a:solidFill>
              <a:schemeClr val="tx1"/>
            </a:solidFill>
          </a:ln>
        </p:spPr>
      </p:pic>
      <p:pic>
        <p:nvPicPr>
          <p:cNvPr id="6" name="Picture 5">
            <a:extLst>
              <a:ext uri="{FF2B5EF4-FFF2-40B4-BE49-F238E27FC236}">
                <a16:creationId xmlns:a16="http://schemas.microsoft.com/office/drawing/2014/main" id="{EC025A28-84A6-FD34-8D2D-12F7A5FF7001}"/>
              </a:ext>
            </a:extLst>
          </p:cNvPr>
          <p:cNvPicPr>
            <a:picLocks noChangeAspect="1"/>
          </p:cNvPicPr>
          <p:nvPr/>
        </p:nvPicPr>
        <p:blipFill>
          <a:blip r:embed="rId3"/>
          <a:stretch>
            <a:fillRect/>
          </a:stretch>
        </p:blipFill>
        <p:spPr>
          <a:xfrm>
            <a:off x="7524703" y="2604692"/>
            <a:ext cx="4206884" cy="3010431"/>
          </a:xfrm>
          <a:prstGeom prst="rect">
            <a:avLst/>
          </a:prstGeom>
          <a:ln>
            <a:noFill/>
          </a:ln>
        </p:spPr>
      </p:pic>
      <p:sp>
        <p:nvSpPr>
          <p:cNvPr id="7" name="Arrow: Up 6">
            <a:extLst>
              <a:ext uri="{FF2B5EF4-FFF2-40B4-BE49-F238E27FC236}">
                <a16:creationId xmlns:a16="http://schemas.microsoft.com/office/drawing/2014/main" id="{4C27D2E8-EBB4-7878-34F3-53095C3F69B6}"/>
              </a:ext>
            </a:extLst>
          </p:cNvPr>
          <p:cNvSpPr/>
          <p:nvPr/>
        </p:nvSpPr>
        <p:spPr>
          <a:xfrm>
            <a:off x="6022466" y="3324245"/>
            <a:ext cx="484632" cy="978408"/>
          </a:xfrm>
          <a:prstGeom prst="upArrow">
            <a:avLst/>
          </a:prstGeom>
          <a:solidFill>
            <a:srgbClr val="61A1D5"/>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a:extLst>
              <a:ext uri="{FF2B5EF4-FFF2-40B4-BE49-F238E27FC236}">
                <a16:creationId xmlns:a16="http://schemas.microsoft.com/office/drawing/2014/main" id="{F4E294C0-313C-51F6-411D-B829CC2C9E85}"/>
              </a:ext>
            </a:extLst>
          </p:cNvPr>
          <p:cNvSpPr txBox="1">
            <a:spLocks/>
          </p:cNvSpPr>
          <p:nvPr/>
        </p:nvSpPr>
        <p:spPr>
          <a:xfrm>
            <a:off x="2480803" y="280657"/>
            <a:ext cx="7893595" cy="81697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a:lstStyle>
          <a:p>
            <a:br>
              <a:rPr lang="en-US" dirty="0"/>
            </a:br>
            <a:r>
              <a:rPr lang="en-US" sz="2400" dirty="0"/>
              <a:t>RP Road to Access</a:t>
            </a:r>
            <a:br>
              <a:rPr lang="en-US" dirty="0"/>
            </a:br>
            <a:r>
              <a:rPr lang="en-US" sz="3600" dirty="0"/>
              <a:t>Step 2 – Complete DoD Training</a:t>
            </a:r>
          </a:p>
        </p:txBody>
      </p:sp>
      <p:sp>
        <p:nvSpPr>
          <p:cNvPr id="3" name="TextBox 2">
            <a:extLst>
              <a:ext uri="{FF2B5EF4-FFF2-40B4-BE49-F238E27FC236}">
                <a16:creationId xmlns:a16="http://schemas.microsoft.com/office/drawing/2014/main" id="{E321DCD3-4375-6F1D-A78D-96C2751B4D94}"/>
              </a:ext>
            </a:extLst>
          </p:cNvPr>
          <p:cNvSpPr txBox="1"/>
          <p:nvPr/>
        </p:nvSpPr>
        <p:spPr>
          <a:xfrm>
            <a:off x="1974981" y="2000475"/>
            <a:ext cx="8399417" cy="461665"/>
          </a:xfrm>
          <a:prstGeom prst="rect">
            <a:avLst/>
          </a:prstGeom>
          <a:noFill/>
        </p:spPr>
        <p:txBody>
          <a:bodyPr wrap="square">
            <a:spAutoFit/>
          </a:bodyPr>
          <a:lstStyle/>
          <a:p>
            <a:pPr algn="ctr"/>
            <a:r>
              <a:rPr lang="en-US" sz="2400" u="sng" dirty="0">
                <a:solidFill>
                  <a:srgbClr val="61A1D5"/>
                </a:solidFill>
                <a:effectLst/>
                <a:latin typeface="Aptos" panose="020B0004020202020204" pitchFamily="34" charset="0"/>
                <a:ea typeface="Aptos" panose="020B0004020202020204" pitchFamily="34" charset="0"/>
                <a:cs typeface="Aptos" panose="020B0004020202020204" pitchFamily="34" charset="0"/>
                <a:hlinkClick r:id="rId4">
                  <a:extLst>
                    <a:ext uri="{A12FA001-AC4F-418D-AE19-62706E023703}">
                      <ahyp:hlinkClr xmlns:ahyp="http://schemas.microsoft.com/office/drawing/2018/hyperlinkcolor" val="tx"/>
                    </a:ext>
                  </a:extLst>
                </a:hlinkClick>
              </a:rPr>
              <a:t>https://www.cyber.mil/cyber-awareness-challenge</a:t>
            </a:r>
            <a:endParaRPr lang="en-US" sz="2400" dirty="0">
              <a:solidFill>
                <a:srgbClr val="61A1D5"/>
              </a:solidFill>
            </a:endParaRPr>
          </a:p>
        </p:txBody>
      </p:sp>
    </p:spTree>
    <p:extLst>
      <p:ext uri="{BB962C8B-B14F-4D97-AF65-F5344CB8AC3E}">
        <p14:creationId xmlns:p14="http://schemas.microsoft.com/office/powerpoint/2010/main" val="919509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13DB5B-0403-FCFA-89E0-797B4971D353}"/>
              </a:ext>
            </a:extLst>
          </p:cNvPr>
          <p:cNvSpPr>
            <a:spLocks noGrp="1"/>
          </p:cNvSpPr>
          <p:nvPr>
            <p:ph type="sldNum" sz="quarter" idx="4"/>
          </p:nvPr>
        </p:nvSpPr>
        <p:spPr/>
        <p:txBody>
          <a:bodyPr/>
          <a:lstStyle/>
          <a:p>
            <a:fld id="{AD432D09-116F-4781-84DB-B2C773F5F217}" type="slidenum">
              <a:rPr lang="en-US" smtClean="0"/>
              <a:pPr/>
              <a:t>6</a:t>
            </a:fld>
            <a:endParaRPr lang="en-US" dirty="0"/>
          </a:p>
        </p:txBody>
      </p:sp>
      <p:sp>
        <p:nvSpPr>
          <p:cNvPr id="5" name="Content Placeholder 3">
            <a:extLst>
              <a:ext uri="{FF2B5EF4-FFF2-40B4-BE49-F238E27FC236}">
                <a16:creationId xmlns:a16="http://schemas.microsoft.com/office/drawing/2014/main" id="{EB857936-89A8-9789-C6EE-C20CF5D7BED5}"/>
              </a:ext>
            </a:extLst>
          </p:cNvPr>
          <p:cNvSpPr txBox="1">
            <a:spLocks/>
          </p:cNvSpPr>
          <p:nvPr/>
        </p:nvSpPr>
        <p:spPr>
          <a:xfrm>
            <a:off x="4733578" y="1203010"/>
            <a:ext cx="7335520" cy="4676779"/>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Vendor is responsible for filling in Part 1 </a:t>
            </a:r>
          </a:p>
          <a:p>
            <a:pPr marL="800100" lvl="1" indent="-342900">
              <a:buFont typeface="Arial" panose="020B0604020202020204" pitchFamily="34" charset="0"/>
              <a:buChar char="•"/>
            </a:pPr>
            <a:r>
              <a:rPr lang="en-US" sz="2000" dirty="0"/>
              <a:t>Blocks 1-12 &amp; Block 16a. </a:t>
            </a:r>
          </a:p>
          <a:p>
            <a:pPr marL="800100" lvl="1" indent="-342900">
              <a:buFont typeface="Arial" panose="020B0604020202020204" pitchFamily="34" charset="0"/>
              <a:buChar char="•"/>
            </a:pPr>
            <a:r>
              <a:rPr lang="en-US" sz="2000" dirty="0"/>
              <a:t>Please do not adjust or edit any prepopulated data.</a:t>
            </a:r>
          </a:p>
          <a:p>
            <a:pPr marL="800100" lvl="1"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The CAV Analyst &amp; other NAVSUP Government personnel complete the other blocks.</a:t>
            </a:r>
          </a:p>
          <a:p>
            <a:pPr marL="800100" lvl="1" indent="-342900">
              <a:buFont typeface="Arial" panose="020B0604020202020204" pitchFamily="34" charset="0"/>
              <a:buChar char="•"/>
            </a:pPr>
            <a:r>
              <a:rPr lang="en-US" sz="2000" dirty="0"/>
              <a:t>Before the SAAR gets the last signature, it will be reviewed by 5 different people / teams.</a:t>
            </a:r>
          </a:p>
          <a:p>
            <a:pPr marL="800100" lvl="1"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2400" dirty="0"/>
              <a:t>The NAVSUP Government personnel who review this form:</a:t>
            </a:r>
          </a:p>
          <a:p>
            <a:pPr marL="800100" lvl="1" indent="-342900">
              <a:buFont typeface="Arial" panose="020B0604020202020204" pitchFamily="34" charset="0"/>
              <a:buChar char="•"/>
            </a:pPr>
            <a:r>
              <a:rPr lang="en-US" sz="2000" dirty="0"/>
              <a:t>Are</a:t>
            </a:r>
            <a:r>
              <a:rPr lang="en-US" sz="2000" b="1" dirty="0"/>
              <a:t> VERY PARTICULAR </a:t>
            </a:r>
            <a:r>
              <a:rPr lang="en-US" sz="2000" dirty="0"/>
              <a:t>with how the form is completed. </a:t>
            </a:r>
          </a:p>
          <a:p>
            <a:pPr marL="1257300" lvl="2" indent="-342900">
              <a:buFont typeface="Arial" panose="020B0604020202020204" pitchFamily="34" charset="0"/>
              <a:buChar char="•"/>
            </a:pPr>
            <a:r>
              <a:rPr lang="en-US" dirty="0"/>
              <a:t>They will verify the information you supplied as being correct and;  </a:t>
            </a:r>
          </a:p>
          <a:p>
            <a:pPr marL="1257300" lvl="2" indent="-342900">
              <a:buFont typeface="Arial" panose="020B0604020202020204" pitchFamily="34" charset="0"/>
              <a:buChar char="•"/>
            </a:pPr>
            <a:r>
              <a:rPr lang="en-US" dirty="0"/>
              <a:t>They will not hesitate to reject or kick the form back for what may seem like the most trivial of errors. </a:t>
            </a:r>
          </a:p>
        </p:txBody>
      </p:sp>
      <p:sp>
        <p:nvSpPr>
          <p:cNvPr id="6" name="TextBox 5">
            <a:extLst>
              <a:ext uri="{FF2B5EF4-FFF2-40B4-BE49-F238E27FC236}">
                <a16:creationId xmlns:a16="http://schemas.microsoft.com/office/drawing/2014/main" id="{3AE12C8D-40FF-B854-9FD6-9FEB57975A79}"/>
              </a:ext>
            </a:extLst>
          </p:cNvPr>
          <p:cNvSpPr txBox="1"/>
          <p:nvPr/>
        </p:nvSpPr>
        <p:spPr>
          <a:xfrm>
            <a:off x="1976283" y="6450660"/>
            <a:ext cx="8239433" cy="338554"/>
          </a:xfrm>
          <a:prstGeom prst="rect">
            <a:avLst/>
          </a:prstGeom>
          <a:noFill/>
        </p:spPr>
        <p:txBody>
          <a:bodyPr wrap="square">
            <a:spAutoFit/>
          </a:bodyPr>
          <a:lstStyle/>
          <a:p>
            <a:pPr algn="ctr"/>
            <a:r>
              <a:rPr lang="en-US" sz="1600" b="1" i="1" dirty="0">
                <a:solidFill>
                  <a:schemeClr val="tx1">
                    <a:lumMod val="50000"/>
                    <a:lumOff val="50000"/>
                  </a:schemeClr>
                </a:solidFill>
              </a:rPr>
              <a:t>The following slides address how your SAAR can sail through the process. </a:t>
            </a:r>
          </a:p>
        </p:txBody>
      </p:sp>
      <p:sp>
        <p:nvSpPr>
          <p:cNvPr id="9" name="Title 2">
            <a:extLst>
              <a:ext uri="{FF2B5EF4-FFF2-40B4-BE49-F238E27FC236}">
                <a16:creationId xmlns:a16="http://schemas.microsoft.com/office/drawing/2014/main" id="{AD28EADC-D0A7-A0D9-A6F8-1CD354B900FA}"/>
              </a:ext>
            </a:extLst>
          </p:cNvPr>
          <p:cNvSpPr txBox="1">
            <a:spLocks/>
          </p:cNvSpPr>
          <p:nvPr/>
        </p:nvSpPr>
        <p:spPr>
          <a:xfrm>
            <a:off x="2480803" y="280657"/>
            <a:ext cx="7893595" cy="81697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a:lstStyle>
          <a:p>
            <a:br>
              <a:rPr lang="en-US" dirty="0"/>
            </a:br>
            <a:r>
              <a:rPr lang="en-US" sz="2400" dirty="0"/>
              <a:t>RP Road to Access</a:t>
            </a:r>
            <a:br>
              <a:rPr lang="en-US" dirty="0"/>
            </a:br>
            <a:r>
              <a:rPr lang="en-US" sz="3600" dirty="0"/>
              <a:t>Step 3 – Complete SAAR Form</a:t>
            </a:r>
          </a:p>
        </p:txBody>
      </p:sp>
      <p:pic>
        <p:nvPicPr>
          <p:cNvPr id="3" name="Picture 2">
            <a:extLst>
              <a:ext uri="{FF2B5EF4-FFF2-40B4-BE49-F238E27FC236}">
                <a16:creationId xmlns:a16="http://schemas.microsoft.com/office/drawing/2014/main" id="{3027FE4F-1A2D-D6E4-E984-9284A51790B5}"/>
              </a:ext>
            </a:extLst>
          </p:cNvPr>
          <p:cNvPicPr>
            <a:picLocks noChangeAspect="1"/>
          </p:cNvPicPr>
          <p:nvPr/>
        </p:nvPicPr>
        <p:blipFill>
          <a:blip r:embed="rId2"/>
          <a:stretch>
            <a:fillRect/>
          </a:stretch>
        </p:blipFill>
        <p:spPr>
          <a:xfrm>
            <a:off x="304184" y="1441405"/>
            <a:ext cx="3867766" cy="5009255"/>
          </a:xfrm>
          <a:prstGeom prst="rect">
            <a:avLst/>
          </a:prstGeom>
          <a:ln>
            <a:solidFill>
              <a:schemeClr val="tx1"/>
            </a:solidFill>
          </a:ln>
        </p:spPr>
      </p:pic>
    </p:spTree>
    <p:extLst>
      <p:ext uri="{BB962C8B-B14F-4D97-AF65-F5344CB8AC3E}">
        <p14:creationId xmlns:p14="http://schemas.microsoft.com/office/powerpoint/2010/main" val="1790623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9B7EE9-4F1A-C6A0-67B5-12F0EE4BBFC0}"/>
              </a:ext>
            </a:extLst>
          </p:cNvPr>
          <p:cNvSpPr>
            <a:spLocks noGrp="1"/>
          </p:cNvSpPr>
          <p:nvPr>
            <p:ph type="sldNum" sz="quarter" idx="4"/>
          </p:nvPr>
        </p:nvSpPr>
        <p:spPr/>
        <p:txBody>
          <a:bodyPr/>
          <a:lstStyle/>
          <a:p>
            <a:fld id="{AD432D09-116F-4781-84DB-B2C773F5F217}" type="slidenum">
              <a:rPr lang="en-US" smtClean="0"/>
              <a:pPr/>
              <a:t>7</a:t>
            </a:fld>
            <a:endParaRPr lang="en-US" dirty="0"/>
          </a:p>
        </p:txBody>
      </p:sp>
      <p:pic>
        <p:nvPicPr>
          <p:cNvPr id="6" name="Picture 5">
            <a:extLst>
              <a:ext uri="{FF2B5EF4-FFF2-40B4-BE49-F238E27FC236}">
                <a16:creationId xmlns:a16="http://schemas.microsoft.com/office/drawing/2014/main" id="{436D7065-E6AE-112E-0065-62934E3B38EC}"/>
              </a:ext>
            </a:extLst>
          </p:cNvPr>
          <p:cNvPicPr>
            <a:picLocks noChangeAspect="1"/>
          </p:cNvPicPr>
          <p:nvPr/>
        </p:nvPicPr>
        <p:blipFill>
          <a:blip r:embed="rId2"/>
          <a:stretch>
            <a:fillRect/>
          </a:stretch>
        </p:blipFill>
        <p:spPr>
          <a:xfrm>
            <a:off x="826124" y="1567076"/>
            <a:ext cx="10539752" cy="5022727"/>
          </a:xfrm>
          <a:prstGeom prst="rect">
            <a:avLst/>
          </a:prstGeom>
        </p:spPr>
      </p:pic>
      <p:pic>
        <p:nvPicPr>
          <p:cNvPr id="7" name="Picture 6">
            <a:extLst>
              <a:ext uri="{FF2B5EF4-FFF2-40B4-BE49-F238E27FC236}">
                <a16:creationId xmlns:a16="http://schemas.microsoft.com/office/drawing/2014/main" id="{537CAA3D-BE5C-2BEE-2A9F-D6A218A98106}"/>
              </a:ext>
            </a:extLst>
          </p:cNvPr>
          <p:cNvPicPr>
            <a:picLocks noChangeAspect="1"/>
          </p:cNvPicPr>
          <p:nvPr/>
        </p:nvPicPr>
        <p:blipFill>
          <a:blip r:embed="rId2"/>
          <a:stretch>
            <a:fillRect/>
          </a:stretch>
        </p:blipFill>
        <p:spPr>
          <a:xfrm>
            <a:off x="826124" y="1567076"/>
            <a:ext cx="10539752" cy="5022727"/>
          </a:xfrm>
          <a:prstGeom prst="rect">
            <a:avLst/>
          </a:prstGeom>
        </p:spPr>
      </p:pic>
      <p:sp>
        <p:nvSpPr>
          <p:cNvPr id="8" name="Rectangle 7">
            <a:extLst>
              <a:ext uri="{FF2B5EF4-FFF2-40B4-BE49-F238E27FC236}">
                <a16:creationId xmlns:a16="http://schemas.microsoft.com/office/drawing/2014/main" id="{3437A2C5-A228-31DE-2C71-8D4719808FD2}"/>
              </a:ext>
            </a:extLst>
          </p:cNvPr>
          <p:cNvSpPr/>
          <p:nvPr/>
        </p:nvSpPr>
        <p:spPr>
          <a:xfrm>
            <a:off x="826124" y="2913624"/>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21EA3D70-6600-F287-19AE-5F568C5F996B}"/>
              </a:ext>
            </a:extLst>
          </p:cNvPr>
          <p:cNvSpPr/>
          <p:nvPr/>
        </p:nvSpPr>
        <p:spPr>
          <a:xfrm>
            <a:off x="9792928" y="1567076"/>
            <a:ext cx="1572947" cy="537027"/>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Rectangle 9">
            <a:extLst>
              <a:ext uri="{FF2B5EF4-FFF2-40B4-BE49-F238E27FC236}">
                <a16:creationId xmlns:a16="http://schemas.microsoft.com/office/drawing/2014/main" id="{C0A84057-F9A5-6709-16AF-A15763D691A0}"/>
              </a:ext>
            </a:extLst>
          </p:cNvPr>
          <p:cNvSpPr/>
          <p:nvPr/>
        </p:nvSpPr>
        <p:spPr>
          <a:xfrm>
            <a:off x="826124" y="3454210"/>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E678D8F4-2224-CF90-A882-1A990E65AAD8}"/>
              </a:ext>
            </a:extLst>
          </p:cNvPr>
          <p:cNvSpPr/>
          <p:nvPr/>
        </p:nvSpPr>
        <p:spPr>
          <a:xfrm>
            <a:off x="6095999" y="3438831"/>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9CD534CB-3437-8D2B-CE9F-858B2E7B6101}"/>
              </a:ext>
            </a:extLst>
          </p:cNvPr>
          <p:cNvSpPr/>
          <p:nvPr/>
        </p:nvSpPr>
        <p:spPr>
          <a:xfrm>
            <a:off x="850707" y="3973735"/>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76C40C9F-340E-CE45-3493-3D1FAD1D9F0D}"/>
              </a:ext>
            </a:extLst>
          </p:cNvPr>
          <p:cNvSpPr/>
          <p:nvPr/>
        </p:nvSpPr>
        <p:spPr>
          <a:xfrm>
            <a:off x="850707" y="4484960"/>
            <a:ext cx="5269876" cy="845290"/>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EF124E01-4503-1CE7-5C81-393ACF17D701}"/>
              </a:ext>
            </a:extLst>
          </p:cNvPr>
          <p:cNvSpPr/>
          <p:nvPr/>
        </p:nvSpPr>
        <p:spPr>
          <a:xfrm>
            <a:off x="6081249" y="4489110"/>
            <a:ext cx="2659628" cy="841140"/>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CDBF7A1A-29A4-0C72-D2F1-3E60C2E8A816}"/>
              </a:ext>
            </a:extLst>
          </p:cNvPr>
          <p:cNvSpPr/>
          <p:nvPr/>
        </p:nvSpPr>
        <p:spPr>
          <a:xfrm>
            <a:off x="850707" y="5330251"/>
            <a:ext cx="10515168" cy="1259552"/>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6" name="Speech Bubble: Rectangle with Corners Rounded 15">
            <a:extLst>
              <a:ext uri="{FF2B5EF4-FFF2-40B4-BE49-F238E27FC236}">
                <a16:creationId xmlns:a16="http://schemas.microsoft.com/office/drawing/2014/main" id="{AF8798C3-708D-61DA-6E42-12FAC6308E30}"/>
              </a:ext>
            </a:extLst>
          </p:cNvPr>
          <p:cNvSpPr/>
          <p:nvPr/>
        </p:nvSpPr>
        <p:spPr>
          <a:xfrm>
            <a:off x="8463114" y="2402207"/>
            <a:ext cx="2659628" cy="1618871"/>
          </a:xfrm>
          <a:prstGeom prst="wedgeRoundRectCallout">
            <a:avLst>
              <a:gd name="adj1" fmla="val 20859"/>
              <a:gd name="adj2" fmla="val -63438"/>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This date must be completed.  It can be the same as or before the date the SAAR is signed in block 12 but it must not be after the date in block 12.</a:t>
            </a:r>
          </a:p>
        </p:txBody>
      </p:sp>
      <p:sp>
        <p:nvSpPr>
          <p:cNvPr id="17" name="Speech Bubble: Rectangle with Corners Rounded 16">
            <a:extLst>
              <a:ext uri="{FF2B5EF4-FFF2-40B4-BE49-F238E27FC236}">
                <a16:creationId xmlns:a16="http://schemas.microsoft.com/office/drawing/2014/main" id="{48EDD9F1-7005-4B31-11A0-7F1161DBE02D}"/>
              </a:ext>
            </a:extLst>
          </p:cNvPr>
          <p:cNvSpPr/>
          <p:nvPr/>
        </p:nvSpPr>
        <p:spPr>
          <a:xfrm>
            <a:off x="3256832" y="3547464"/>
            <a:ext cx="2659628" cy="1618871"/>
          </a:xfrm>
          <a:prstGeom prst="wedgeRoundRectCallout">
            <a:avLst>
              <a:gd name="adj1" fmla="val -22690"/>
              <a:gd name="adj2" fmla="val -62183"/>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Ensure your name matches your PKI certificate.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Nicknames or abbreviated names should not be used.</a:t>
            </a:r>
          </a:p>
        </p:txBody>
      </p:sp>
      <p:sp>
        <p:nvSpPr>
          <p:cNvPr id="20" name="Title 2">
            <a:extLst>
              <a:ext uri="{FF2B5EF4-FFF2-40B4-BE49-F238E27FC236}">
                <a16:creationId xmlns:a16="http://schemas.microsoft.com/office/drawing/2014/main" id="{8D1F2096-7E90-551C-D27E-71425BA2063C}"/>
              </a:ext>
            </a:extLst>
          </p:cNvPr>
          <p:cNvSpPr txBox="1">
            <a:spLocks/>
          </p:cNvSpPr>
          <p:nvPr/>
        </p:nvSpPr>
        <p:spPr>
          <a:xfrm>
            <a:off x="2480803" y="280657"/>
            <a:ext cx="7893595" cy="81697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a:lstStyle>
          <a:p>
            <a:br>
              <a:rPr lang="en-US" dirty="0"/>
            </a:br>
            <a:r>
              <a:rPr lang="en-US" sz="2400" dirty="0"/>
              <a:t>RP Road to Access</a:t>
            </a:r>
            <a:br>
              <a:rPr lang="en-US" dirty="0"/>
            </a:br>
            <a:r>
              <a:rPr lang="en-US" sz="3600" dirty="0"/>
              <a:t>Step 3 – Complete SAAR Form</a:t>
            </a:r>
          </a:p>
        </p:txBody>
      </p:sp>
    </p:spTree>
    <p:extLst>
      <p:ext uri="{BB962C8B-B14F-4D97-AF65-F5344CB8AC3E}">
        <p14:creationId xmlns:p14="http://schemas.microsoft.com/office/powerpoint/2010/main" val="1142069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B2DD44-2835-FD77-7B97-1845BA9D2A9B}"/>
              </a:ext>
            </a:extLst>
          </p:cNvPr>
          <p:cNvSpPr>
            <a:spLocks noGrp="1"/>
          </p:cNvSpPr>
          <p:nvPr>
            <p:ph type="sldNum" sz="quarter" idx="4"/>
          </p:nvPr>
        </p:nvSpPr>
        <p:spPr/>
        <p:txBody>
          <a:bodyPr/>
          <a:lstStyle/>
          <a:p>
            <a:fld id="{AD432D09-116F-4781-84DB-B2C773F5F217}" type="slidenum">
              <a:rPr lang="en-US" smtClean="0"/>
              <a:pPr/>
              <a:t>8</a:t>
            </a:fld>
            <a:endParaRPr lang="en-US" dirty="0"/>
          </a:p>
        </p:txBody>
      </p:sp>
      <p:pic>
        <p:nvPicPr>
          <p:cNvPr id="18" name="Picture 17">
            <a:extLst>
              <a:ext uri="{FF2B5EF4-FFF2-40B4-BE49-F238E27FC236}">
                <a16:creationId xmlns:a16="http://schemas.microsoft.com/office/drawing/2014/main" id="{2CC7F768-5425-8B85-87A6-30D084CB54BD}"/>
              </a:ext>
            </a:extLst>
          </p:cNvPr>
          <p:cNvPicPr>
            <a:picLocks noChangeAspect="1"/>
          </p:cNvPicPr>
          <p:nvPr/>
        </p:nvPicPr>
        <p:blipFill>
          <a:blip r:embed="rId2"/>
          <a:stretch>
            <a:fillRect/>
          </a:stretch>
        </p:blipFill>
        <p:spPr>
          <a:xfrm>
            <a:off x="826124" y="1567076"/>
            <a:ext cx="10539752" cy="5022727"/>
          </a:xfrm>
          <a:prstGeom prst="rect">
            <a:avLst/>
          </a:prstGeom>
        </p:spPr>
      </p:pic>
      <p:sp>
        <p:nvSpPr>
          <p:cNvPr id="19" name="Rectangle 18">
            <a:extLst>
              <a:ext uri="{FF2B5EF4-FFF2-40B4-BE49-F238E27FC236}">
                <a16:creationId xmlns:a16="http://schemas.microsoft.com/office/drawing/2014/main" id="{D4D466ED-127F-8D13-D866-1ACA0B07D0B3}"/>
              </a:ext>
            </a:extLst>
          </p:cNvPr>
          <p:cNvSpPr/>
          <p:nvPr/>
        </p:nvSpPr>
        <p:spPr>
          <a:xfrm>
            <a:off x="826124" y="2913624"/>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7B8F8437-4621-7ECA-2F50-5EC83316563D}"/>
              </a:ext>
            </a:extLst>
          </p:cNvPr>
          <p:cNvSpPr/>
          <p:nvPr/>
        </p:nvSpPr>
        <p:spPr>
          <a:xfrm>
            <a:off x="9792928" y="1567076"/>
            <a:ext cx="1572947" cy="537027"/>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DFC72F33-3FBC-B636-C365-F0DC18D0F7FC}"/>
              </a:ext>
            </a:extLst>
          </p:cNvPr>
          <p:cNvSpPr/>
          <p:nvPr/>
        </p:nvSpPr>
        <p:spPr>
          <a:xfrm>
            <a:off x="826124" y="3454210"/>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E852CBB8-C9D4-829A-45CD-9299E4A7AFA2}"/>
              </a:ext>
            </a:extLst>
          </p:cNvPr>
          <p:cNvSpPr/>
          <p:nvPr/>
        </p:nvSpPr>
        <p:spPr>
          <a:xfrm>
            <a:off x="6095999" y="3438831"/>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9DC8D4B6-9044-4B27-5A18-301C4B6EFC5D}"/>
              </a:ext>
            </a:extLst>
          </p:cNvPr>
          <p:cNvSpPr/>
          <p:nvPr/>
        </p:nvSpPr>
        <p:spPr>
          <a:xfrm>
            <a:off x="850707" y="3973735"/>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BA9F47A6-93E0-7EF9-3F53-1D7D614883B3}"/>
              </a:ext>
            </a:extLst>
          </p:cNvPr>
          <p:cNvSpPr/>
          <p:nvPr/>
        </p:nvSpPr>
        <p:spPr>
          <a:xfrm>
            <a:off x="850707" y="4484960"/>
            <a:ext cx="5269876" cy="845290"/>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5" name="Rectangle 24">
            <a:extLst>
              <a:ext uri="{FF2B5EF4-FFF2-40B4-BE49-F238E27FC236}">
                <a16:creationId xmlns:a16="http://schemas.microsoft.com/office/drawing/2014/main" id="{3AD3B471-F0DD-4E93-29BD-B8AB4148C5BD}"/>
              </a:ext>
            </a:extLst>
          </p:cNvPr>
          <p:cNvSpPr/>
          <p:nvPr/>
        </p:nvSpPr>
        <p:spPr>
          <a:xfrm>
            <a:off x="6081249" y="4489110"/>
            <a:ext cx="2659628" cy="841140"/>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D6ADE628-BB58-C9CC-CFBB-EF6432065890}"/>
              </a:ext>
            </a:extLst>
          </p:cNvPr>
          <p:cNvSpPr/>
          <p:nvPr/>
        </p:nvSpPr>
        <p:spPr>
          <a:xfrm>
            <a:off x="850707" y="5330251"/>
            <a:ext cx="10515168" cy="1259552"/>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7" name="Speech Bubble: Rectangle with Corners Rounded 26">
            <a:extLst>
              <a:ext uri="{FF2B5EF4-FFF2-40B4-BE49-F238E27FC236}">
                <a16:creationId xmlns:a16="http://schemas.microsoft.com/office/drawing/2014/main" id="{AD2EC068-933D-0282-FDC7-9C223D4A5DD0}"/>
              </a:ext>
            </a:extLst>
          </p:cNvPr>
          <p:cNvSpPr/>
          <p:nvPr/>
        </p:nvSpPr>
        <p:spPr>
          <a:xfrm>
            <a:off x="7921349" y="2370098"/>
            <a:ext cx="2330091" cy="1049071"/>
          </a:xfrm>
          <a:prstGeom prst="wedgeRoundRectCallout">
            <a:avLst>
              <a:gd name="adj1" fmla="val -22308"/>
              <a:gd name="adj2" fmla="val 65847"/>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“Comm” means commercial.  Type your phone number after “Comm.”</a:t>
            </a:r>
          </a:p>
        </p:txBody>
      </p:sp>
      <p:sp>
        <p:nvSpPr>
          <p:cNvPr id="28" name="Speech Bubble: Rectangle with Corners Rounded 27">
            <a:extLst>
              <a:ext uri="{FF2B5EF4-FFF2-40B4-BE49-F238E27FC236}">
                <a16:creationId xmlns:a16="http://schemas.microsoft.com/office/drawing/2014/main" id="{D7493CEF-006F-0FB9-3B8E-4471718FEB10}"/>
              </a:ext>
            </a:extLst>
          </p:cNvPr>
          <p:cNvSpPr/>
          <p:nvPr/>
        </p:nvSpPr>
        <p:spPr>
          <a:xfrm>
            <a:off x="3186444" y="2072484"/>
            <a:ext cx="2659628" cy="1337664"/>
          </a:xfrm>
          <a:prstGeom prst="wedgeRoundRectCallout">
            <a:avLst>
              <a:gd name="adj1" fmla="val -21162"/>
              <a:gd name="adj2" fmla="val 68985"/>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Type your Company Name as it appears on the NAVSUP contract.  This name should match what is used in Block 16A.</a:t>
            </a:r>
          </a:p>
        </p:txBody>
      </p:sp>
      <p:sp>
        <p:nvSpPr>
          <p:cNvPr id="29" name="Speech Bubble: Rectangle with Corners Rounded 28">
            <a:extLst>
              <a:ext uri="{FF2B5EF4-FFF2-40B4-BE49-F238E27FC236}">
                <a16:creationId xmlns:a16="http://schemas.microsoft.com/office/drawing/2014/main" id="{B8692C58-44D4-4E0C-DD5A-6A33FDC8FDD4}"/>
              </a:ext>
            </a:extLst>
          </p:cNvPr>
          <p:cNvSpPr/>
          <p:nvPr/>
        </p:nvSpPr>
        <p:spPr>
          <a:xfrm>
            <a:off x="3849078" y="3994550"/>
            <a:ext cx="2089605" cy="1583286"/>
          </a:xfrm>
          <a:prstGeom prst="wedgeRoundRectCallout">
            <a:avLst>
              <a:gd name="adj1" fmla="val -69335"/>
              <a:gd name="adj2" fmla="val -19480"/>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Type your company furnished email address and mailing address. </a:t>
            </a:r>
          </a:p>
        </p:txBody>
      </p:sp>
      <p:sp>
        <p:nvSpPr>
          <p:cNvPr id="30" name="Speech Bubble: Rectangle with Corners Rounded 29">
            <a:extLst>
              <a:ext uri="{FF2B5EF4-FFF2-40B4-BE49-F238E27FC236}">
                <a16:creationId xmlns:a16="http://schemas.microsoft.com/office/drawing/2014/main" id="{A29729E6-9CD4-B059-67AB-5418A93CEE4E}"/>
              </a:ext>
            </a:extLst>
          </p:cNvPr>
          <p:cNvSpPr/>
          <p:nvPr/>
        </p:nvSpPr>
        <p:spPr>
          <a:xfrm>
            <a:off x="8966550" y="4405860"/>
            <a:ext cx="2089605" cy="1583286"/>
          </a:xfrm>
          <a:prstGeom prst="wedgeRoundRectCallout">
            <a:avLst>
              <a:gd name="adj1" fmla="val -69335"/>
              <a:gd name="adj2" fmla="val -19480"/>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US is checked as a default, if you are not a US citizen, please check “FN” for Foreign National.</a:t>
            </a:r>
          </a:p>
        </p:txBody>
      </p:sp>
      <p:sp>
        <p:nvSpPr>
          <p:cNvPr id="34" name="Title 2">
            <a:extLst>
              <a:ext uri="{FF2B5EF4-FFF2-40B4-BE49-F238E27FC236}">
                <a16:creationId xmlns:a16="http://schemas.microsoft.com/office/drawing/2014/main" id="{F3B7A585-0564-2DF5-4BF9-9C9BCC49AA85}"/>
              </a:ext>
            </a:extLst>
          </p:cNvPr>
          <p:cNvSpPr txBox="1">
            <a:spLocks/>
          </p:cNvSpPr>
          <p:nvPr/>
        </p:nvSpPr>
        <p:spPr>
          <a:xfrm>
            <a:off x="2480803" y="280657"/>
            <a:ext cx="7893595" cy="81697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a:lstStyle>
          <a:p>
            <a:br>
              <a:rPr lang="en-US" dirty="0"/>
            </a:br>
            <a:r>
              <a:rPr lang="en-US" sz="2400" dirty="0"/>
              <a:t>RP Road to Access</a:t>
            </a:r>
            <a:br>
              <a:rPr lang="en-US" dirty="0"/>
            </a:br>
            <a:r>
              <a:rPr lang="en-US" sz="3600" dirty="0"/>
              <a:t>Step 3 – Complete SAAR Form</a:t>
            </a:r>
          </a:p>
        </p:txBody>
      </p:sp>
    </p:spTree>
    <p:extLst>
      <p:ext uri="{BB962C8B-B14F-4D97-AF65-F5344CB8AC3E}">
        <p14:creationId xmlns:p14="http://schemas.microsoft.com/office/powerpoint/2010/main" val="3936797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357790-4A58-F5A0-095D-1925C4560E70}"/>
              </a:ext>
            </a:extLst>
          </p:cNvPr>
          <p:cNvSpPr>
            <a:spLocks noGrp="1"/>
          </p:cNvSpPr>
          <p:nvPr>
            <p:ph type="sldNum" sz="quarter" idx="4"/>
          </p:nvPr>
        </p:nvSpPr>
        <p:spPr/>
        <p:txBody>
          <a:bodyPr/>
          <a:lstStyle/>
          <a:p>
            <a:fld id="{AD432D09-116F-4781-84DB-B2C773F5F217}" type="slidenum">
              <a:rPr lang="en-US" smtClean="0"/>
              <a:pPr/>
              <a:t>9</a:t>
            </a:fld>
            <a:endParaRPr lang="en-US" dirty="0"/>
          </a:p>
        </p:txBody>
      </p:sp>
      <p:sp>
        <p:nvSpPr>
          <p:cNvPr id="3" name="Title 2">
            <a:extLst>
              <a:ext uri="{FF2B5EF4-FFF2-40B4-BE49-F238E27FC236}">
                <a16:creationId xmlns:a16="http://schemas.microsoft.com/office/drawing/2014/main" id="{D0F27372-9A77-366D-8037-70A6B3F254C0}"/>
              </a:ext>
            </a:extLst>
          </p:cNvPr>
          <p:cNvSpPr>
            <a:spLocks noGrp="1"/>
          </p:cNvSpPr>
          <p:nvPr>
            <p:ph type="title"/>
          </p:nvPr>
        </p:nvSpPr>
        <p:spPr>
          <a:xfrm>
            <a:off x="2480803" y="280657"/>
            <a:ext cx="7893595" cy="816976"/>
          </a:xfrm>
        </p:spPr>
        <p:txBody>
          <a:bodyPr/>
          <a:lstStyle/>
          <a:p>
            <a:br>
              <a:rPr lang="en-US" dirty="0"/>
            </a:br>
            <a:r>
              <a:rPr lang="en-US" sz="2400" dirty="0"/>
              <a:t>RP Road to Access</a:t>
            </a:r>
            <a:br>
              <a:rPr lang="en-US" dirty="0"/>
            </a:br>
            <a:r>
              <a:rPr lang="en-US" sz="3600" dirty="0"/>
              <a:t>Step 3 – Complete SAAR Form</a:t>
            </a:r>
          </a:p>
        </p:txBody>
      </p:sp>
      <p:pic>
        <p:nvPicPr>
          <p:cNvPr id="4" name="Picture 3">
            <a:extLst>
              <a:ext uri="{FF2B5EF4-FFF2-40B4-BE49-F238E27FC236}">
                <a16:creationId xmlns:a16="http://schemas.microsoft.com/office/drawing/2014/main" id="{7CE0EB60-037B-8E47-C07D-306777AEB63F}"/>
              </a:ext>
            </a:extLst>
          </p:cNvPr>
          <p:cNvPicPr>
            <a:picLocks noChangeAspect="1"/>
          </p:cNvPicPr>
          <p:nvPr/>
        </p:nvPicPr>
        <p:blipFill>
          <a:blip r:embed="rId2"/>
          <a:stretch>
            <a:fillRect/>
          </a:stretch>
        </p:blipFill>
        <p:spPr>
          <a:xfrm>
            <a:off x="826124" y="1567076"/>
            <a:ext cx="10539752" cy="5022727"/>
          </a:xfrm>
          <a:prstGeom prst="rect">
            <a:avLst/>
          </a:prstGeom>
        </p:spPr>
      </p:pic>
      <p:sp>
        <p:nvSpPr>
          <p:cNvPr id="5" name="Rectangle 4">
            <a:extLst>
              <a:ext uri="{FF2B5EF4-FFF2-40B4-BE49-F238E27FC236}">
                <a16:creationId xmlns:a16="http://schemas.microsoft.com/office/drawing/2014/main" id="{5839B58B-08C1-8C73-76FC-FC282DFF6C5F}"/>
              </a:ext>
            </a:extLst>
          </p:cNvPr>
          <p:cNvSpPr/>
          <p:nvPr/>
        </p:nvSpPr>
        <p:spPr>
          <a:xfrm>
            <a:off x="826124" y="2913624"/>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6" name="Rectangle 5">
            <a:extLst>
              <a:ext uri="{FF2B5EF4-FFF2-40B4-BE49-F238E27FC236}">
                <a16:creationId xmlns:a16="http://schemas.microsoft.com/office/drawing/2014/main" id="{65ED6791-4A0C-1FFF-BEAE-A8476646E4AA}"/>
              </a:ext>
            </a:extLst>
          </p:cNvPr>
          <p:cNvSpPr/>
          <p:nvPr/>
        </p:nvSpPr>
        <p:spPr>
          <a:xfrm>
            <a:off x="9792928" y="1567076"/>
            <a:ext cx="1572947" cy="537027"/>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7" name="Rectangle 6">
            <a:extLst>
              <a:ext uri="{FF2B5EF4-FFF2-40B4-BE49-F238E27FC236}">
                <a16:creationId xmlns:a16="http://schemas.microsoft.com/office/drawing/2014/main" id="{10D2824D-E0A0-86D6-FEC4-3D9EFEC68188}"/>
              </a:ext>
            </a:extLst>
          </p:cNvPr>
          <p:cNvSpPr/>
          <p:nvPr/>
        </p:nvSpPr>
        <p:spPr>
          <a:xfrm>
            <a:off x="826124" y="3454210"/>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431C34E4-728D-8E3E-5626-32FC92701D71}"/>
              </a:ext>
            </a:extLst>
          </p:cNvPr>
          <p:cNvSpPr/>
          <p:nvPr/>
        </p:nvSpPr>
        <p:spPr>
          <a:xfrm>
            <a:off x="6095999" y="3438831"/>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040FF2EF-B736-EF48-6BC6-EB1553780CB5}"/>
              </a:ext>
            </a:extLst>
          </p:cNvPr>
          <p:cNvSpPr/>
          <p:nvPr/>
        </p:nvSpPr>
        <p:spPr>
          <a:xfrm>
            <a:off x="850707" y="3973735"/>
            <a:ext cx="5269876" cy="515375"/>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Rectangle 9">
            <a:extLst>
              <a:ext uri="{FF2B5EF4-FFF2-40B4-BE49-F238E27FC236}">
                <a16:creationId xmlns:a16="http://schemas.microsoft.com/office/drawing/2014/main" id="{6627F302-0099-77C0-F2B0-5D2312AE2387}"/>
              </a:ext>
            </a:extLst>
          </p:cNvPr>
          <p:cNvSpPr/>
          <p:nvPr/>
        </p:nvSpPr>
        <p:spPr>
          <a:xfrm>
            <a:off x="850707" y="4484960"/>
            <a:ext cx="5269876" cy="845290"/>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503550FE-8824-8DA6-D633-72F1EA173DAA}"/>
              </a:ext>
            </a:extLst>
          </p:cNvPr>
          <p:cNvSpPr/>
          <p:nvPr/>
        </p:nvSpPr>
        <p:spPr>
          <a:xfrm>
            <a:off x="6081249" y="4489110"/>
            <a:ext cx="2659628" cy="841140"/>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0016988B-823D-2C05-6580-1A6168E686DF}"/>
              </a:ext>
            </a:extLst>
          </p:cNvPr>
          <p:cNvSpPr/>
          <p:nvPr/>
        </p:nvSpPr>
        <p:spPr>
          <a:xfrm>
            <a:off x="850707" y="5330251"/>
            <a:ext cx="10515168" cy="1259552"/>
          </a:xfrm>
          <a:prstGeom prst="rect">
            <a:avLst/>
          </a:prstGeom>
          <a:solidFill>
            <a:srgbClr val="FFFF00">
              <a:alpha val="2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3" name="Speech Bubble: Rectangle with Corners Rounded 12">
            <a:extLst>
              <a:ext uri="{FF2B5EF4-FFF2-40B4-BE49-F238E27FC236}">
                <a16:creationId xmlns:a16="http://schemas.microsoft.com/office/drawing/2014/main" id="{CF590B36-00DD-0BF9-19A4-264DDB77A18D}"/>
              </a:ext>
            </a:extLst>
          </p:cNvPr>
          <p:cNvSpPr/>
          <p:nvPr/>
        </p:nvSpPr>
        <p:spPr>
          <a:xfrm>
            <a:off x="6517483" y="2725413"/>
            <a:ext cx="4187561" cy="2339461"/>
          </a:xfrm>
          <a:prstGeom prst="wedgeRoundRectCallout">
            <a:avLst>
              <a:gd name="adj1" fmla="val -21162"/>
              <a:gd name="adj2" fmla="val 68985"/>
              <a:gd name="adj3" fmla="val 16667"/>
            </a:avLst>
          </a:prstGeom>
          <a:solidFill>
            <a:srgbClr val="5B9BD5">
              <a:lumMod val="20000"/>
              <a:lumOff val="80000"/>
            </a:srgbClr>
          </a:solidFill>
          <a:ln w="57150" cap="flat" cmpd="sng" algn="ctr">
            <a:solidFill>
              <a:srgbClr val="415464"/>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Your DoD Cyber Awareness Training Certificate Date should be current.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Current is under 365 days old and not about to expire within the next 90 days.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rPr>
              <a:t>This date must be on or before the date the user signs the SAAR.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rgbClr val="5B9BD5">
                  <a:lumMod val="50000"/>
                </a:srgbClr>
              </a:solidFill>
              <a:effectLst/>
              <a:uLnTx/>
              <a:uFillTx/>
              <a:latin typeface="Arial"/>
              <a:ea typeface="+mn-ea"/>
              <a:cs typeface="+mn-cs"/>
            </a:endParaRPr>
          </a:p>
        </p:txBody>
      </p:sp>
    </p:spTree>
    <p:extLst>
      <p:ext uri="{BB962C8B-B14F-4D97-AF65-F5344CB8AC3E}">
        <p14:creationId xmlns:p14="http://schemas.microsoft.com/office/powerpoint/2010/main" val="3189455741"/>
      </p:ext>
    </p:extLst>
  </p:cSld>
  <p:clrMapOvr>
    <a:masterClrMapping/>
  </p:clrMapOvr>
</p:sld>
</file>

<file path=ppt/theme/theme1.xml><?xml version="1.0" encoding="utf-8"?>
<a:theme xmlns:a="http://schemas.openxmlformats.org/drawingml/2006/main" name="Horizontal Layout">
  <a:themeElements>
    <a:clrScheme name="NAVSUP Color Palette">
      <a:dk1>
        <a:srgbClr val="000000"/>
      </a:dk1>
      <a:lt1>
        <a:srgbClr val="FFFFFF"/>
      </a:lt1>
      <a:dk2>
        <a:srgbClr val="002D74"/>
      </a:dk2>
      <a:lt2>
        <a:srgbClr val="E7EBF1"/>
      </a:lt2>
      <a:accent1>
        <a:srgbClr val="FFD200"/>
      </a:accent1>
      <a:accent2>
        <a:srgbClr val="004B8D"/>
      </a:accent2>
      <a:accent3>
        <a:srgbClr val="F46212"/>
      </a:accent3>
      <a:accent4>
        <a:srgbClr val="8900F0"/>
      </a:accent4>
      <a:accent5>
        <a:srgbClr val="4C8E03"/>
      </a:accent5>
      <a:accent6>
        <a:srgbClr val="850305"/>
      </a:accent6>
      <a:hlink>
        <a:srgbClr val="008D89"/>
      </a:hlink>
      <a:folHlink>
        <a:srgbClr val="91A1BE"/>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VSUP-WSS-Command-Pitch-Template" id="{FFAFF159-9FB6-4C33-A22B-31E1E51527BE}" vid="{1D1F32AB-E885-4C92-9D70-64C0ABCBFC77}"/>
    </a:ext>
  </a:extLst>
</a:theme>
</file>

<file path=ppt/theme/theme2.xml><?xml version="1.0" encoding="utf-8"?>
<a:theme xmlns:a="http://schemas.openxmlformats.org/drawingml/2006/main" name="Blank Templat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7A2E843C-9BF4-4C69-9723-E8F965AEB266}"/>
    </a:ext>
  </a:extLst>
</a:theme>
</file>

<file path=ppt/theme/theme3.xml><?xml version="1.0" encoding="utf-8"?>
<a:theme xmlns:a="http://schemas.openxmlformats.org/drawingml/2006/main" name="Vertical Content">
  <a:themeElements>
    <a:clrScheme name="NAVSUP Color Palette">
      <a:dk1>
        <a:srgbClr val="000000"/>
      </a:dk1>
      <a:lt1>
        <a:srgbClr val="FFFFFF"/>
      </a:lt1>
      <a:dk2>
        <a:srgbClr val="002D74"/>
      </a:dk2>
      <a:lt2>
        <a:srgbClr val="8E9FBC"/>
      </a:lt2>
      <a:accent1>
        <a:srgbClr val="FFCE00"/>
      </a:accent1>
      <a:accent2>
        <a:srgbClr val="71C5E8"/>
      </a:accent2>
      <a:accent3>
        <a:srgbClr val="F28900"/>
      </a:accent3>
      <a:accent4>
        <a:srgbClr val="8900F2"/>
      </a:accent4>
      <a:accent5>
        <a:srgbClr val="4C8E03"/>
      </a:accent5>
      <a:accent6>
        <a:srgbClr val="850305"/>
      </a:accent6>
      <a:hlink>
        <a:srgbClr val="008D89"/>
      </a:hlink>
      <a:folHlink>
        <a:srgbClr val="E3CBC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F72A5710-5832-4EF8-9EE3-B55A4BF19BD9}"/>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B7D7DB48-BC7E-46A7-ACEE-0EA1986CE0C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8de59c1-4895-4794-9044-476b2f0a0225">
      <Terms xmlns="http://schemas.microsoft.com/office/infopath/2007/PartnerControls"/>
    </lcf76f155ced4ddcb4097134ff3c332f>
    <TaxCatchAll xmlns="14edba2b-f6e3-4fc6-9aa0-011b920cb54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55CF5E042AF6449B5FBF8C5E5D44AB8" ma:contentTypeVersion="11" ma:contentTypeDescription="Create a new document." ma:contentTypeScope="" ma:versionID="449c0ab5d91f2ba4ecf50d06524cf867">
  <xsd:schema xmlns:xsd="http://www.w3.org/2001/XMLSchema" xmlns:xs="http://www.w3.org/2001/XMLSchema" xmlns:p="http://schemas.microsoft.com/office/2006/metadata/properties" xmlns:ns2="18de59c1-4895-4794-9044-476b2f0a0225" xmlns:ns3="14edba2b-f6e3-4fc6-9aa0-011b920cb542" targetNamespace="http://schemas.microsoft.com/office/2006/metadata/properties" ma:root="true" ma:fieldsID="20f58330ef0bd0a71a380328a3ec1880" ns2:_="" ns3:_="">
    <xsd:import namespace="18de59c1-4895-4794-9044-476b2f0a0225"/>
    <xsd:import namespace="14edba2b-f6e3-4fc6-9aa0-011b920cb54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e59c1-4895-4794-9044-476b2f0a02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acef215b-19b7-4691-95f4-27d2fe62d5d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4edba2b-f6e3-4fc6-9aa0-011b920cb54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ab1d6b0-2749-40d7-b45d-507d58b463d8}" ma:internalName="TaxCatchAll" ma:showField="CatchAllData" ma:web="14edba2b-f6e3-4fc6-9aa0-011b920cb5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551AF7-B9B5-48CA-8093-DFCCEB1F1B40}">
  <ds:schemaRefs>
    <ds:schemaRef ds:uri="http://schemas.microsoft.com/sharepoint/v3/contenttype/forms"/>
  </ds:schemaRefs>
</ds:datastoreItem>
</file>

<file path=customXml/itemProps2.xml><?xml version="1.0" encoding="utf-8"?>
<ds:datastoreItem xmlns:ds="http://schemas.openxmlformats.org/officeDocument/2006/customXml" ds:itemID="{C7C1ABBF-C87A-42FC-9651-4052B4A2D207}">
  <ds:schemaRefs>
    <ds:schemaRef ds:uri="http://www.w3.org/XML/1998/namespace"/>
    <ds:schemaRef ds:uri="http://schemas.microsoft.com/office/2006/metadata/properties"/>
    <ds:schemaRef ds:uri="http://purl.org/dc/elements/1.1/"/>
    <ds:schemaRef ds:uri="http://schemas.microsoft.com/office/2006/documentManagement/types"/>
    <ds:schemaRef ds:uri="http://purl.org/dc/dcmitype/"/>
    <ds:schemaRef ds:uri="http://schemas.openxmlformats.org/package/2006/metadata/core-properties"/>
    <ds:schemaRef ds:uri="http://schemas.microsoft.com/office/infopath/2007/PartnerControls"/>
    <ds:schemaRef ds:uri="http://purl.org/dc/terms/"/>
    <ds:schemaRef ds:uri="30e15a99-2787-4658-9a49-e1375a37af84"/>
    <ds:schemaRef ds:uri="f29e537e-536d-4c3d-a73c-f40e94626c0e"/>
    <ds:schemaRef ds:uri="18de59c1-4895-4794-9044-476b2f0a0225"/>
    <ds:schemaRef ds:uri="14edba2b-f6e3-4fc6-9aa0-011b920cb542"/>
  </ds:schemaRefs>
</ds:datastoreItem>
</file>

<file path=customXml/itemProps3.xml><?xml version="1.0" encoding="utf-8"?>
<ds:datastoreItem xmlns:ds="http://schemas.openxmlformats.org/officeDocument/2006/customXml" ds:itemID="{BCF68B97-7E17-412A-A105-67FD6E06E7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de59c1-4895-4794-9044-476b2f0a0225"/>
    <ds:schemaRef ds:uri="14edba2b-f6e3-4fc6-9aa0-011b920cb5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27ac744-d744-4b94-baa9-948b89b4017a}" enabled="1" method="Standard" siteId="{e3333e00-c877-4b87-b6ad-45e942de1750}" removed="0"/>
</clbl:labelList>
</file>

<file path=docProps/app.xml><?xml version="1.0" encoding="utf-8"?>
<Properties xmlns="http://schemas.openxmlformats.org/officeDocument/2006/extended-properties" xmlns:vt="http://schemas.openxmlformats.org/officeDocument/2006/docPropsVTypes">
  <Template>NAVSUP-WSS-Command-Pitch-Template</Template>
  <TotalTime>216</TotalTime>
  <Words>2076</Words>
  <Application>Microsoft Office PowerPoint</Application>
  <PresentationFormat>Widescreen</PresentationFormat>
  <Paragraphs>236</Paragraphs>
  <Slides>25</Slides>
  <Notes>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25</vt:i4>
      </vt:variant>
    </vt:vector>
  </HeadingPairs>
  <TitlesOfParts>
    <vt:vector size="37" baseType="lpstr">
      <vt:lpstr>Aharoni</vt:lpstr>
      <vt:lpstr>Aptos</vt:lpstr>
      <vt:lpstr>Aptos ExtraBold</vt:lpstr>
      <vt:lpstr>Arial</vt:lpstr>
      <vt:lpstr>Avenir Next LT Pro Light</vt:lpstr>
      <vt:lpstr>Calibri</vt:lpstr>
      <vt:lpstr>Franklin Gothic Demi</vt:lpstr>
      <vt:lpstr>Wingdings</vt:lpstr>
      <vt:lpstr>Horizontal Layout</vt:lpstr>
      <vt:lpstr>Blank Template</vt:lpstr>
      <vt:lpstr>Vertical Content</vt:lpstr>
      <vt:lpstr>Custom Design</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 RP Road to Access Step 3 – Complete SAAR Form</vt:lpstr>
      <vt:lpstr> RP Road to Access Step 3 – Complete SAAR Form</vt:lpstr>
      <vt:lpstr> RP Road to Access Step 3 – Complete SAAR Form</vt:lpstr>
      <vt:lpstr> RP Road to Access Reasons for Rejection </vt:lpstr>
      <vt:lpstr> RP Road to Access Step 4 – Complete User Agreement </vt:lpstr>
      <vt:lpstr> RP Road to Access Step 5 – Submit Completed Documents</vt:lpstr>
      <vt:lpstr> RP Road to Access Step 6 &amp;7  – CAV Team Processes Paperwork</vt:lpstr>
      <vt:lpstr> RP Road to Access Step 8, 9 &amp;10  – UM Team Processes Paperwork</vt:lpstr>
      <vt:lpstr> RP Road to Access Step 11 – BSC Security Review</vt:lpstr>
      <vt:lpstr> RP Road to Access Step 12 – RP Account is Created</vt:lpstr>
      <vt:lpstr> RP Road to Access Step 13 &amp; 14 – AE Closes/ RIC Table Update</vt:lpstr>
      <vt:lpstr> RP Road to Access Step 15 – Access Granted</vt:lpstr>
      <vt:lpstr> RP Road to Access About Your RP Account</vt:lpstr>
      <vt:lpstr> Common RP Access Issues Log in Screen / Username &amp; Password</vt:lpstr>
      <vt:lpstr>PowerPoint Presentation</vt:lpstr>
      <vt:lpstr> Common RP Access Issues Missing Tiles</vt:lpstr>
      <vt:lpstr>Points of Contact / Help </vt:lpstr>
    </vt:vector>
  </TitlesOfParts>
  <Company>HPES NMCI 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Blair, Jennifer L CIV USN NAVSUP WSS MECH (USA)</dc:creator>
  <cp:lastModifiedBy>Reynoso, Diego J CIV USN NAVSUP WSS PHIL (USA)</cp:lastModifiedBy>
  <cp:revision>3</cp:revision>
  <cp:lastPrinted>2025-06-04T13:12:52Z</cp:lastPrinted>
  <dcterms:created xsi:type="dcterms:W3CDTF">2025-06-18T13:10:07Z</dcterms:created>
  <dcterms:modified xsi:type="dcterms:W3CDTF">2026-07-17T11:34:09Z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0x010100E55CF5E042AF6449B5FBF8C5E5D44AB8</vt:lpwstr>
  </property>
</Properties>
</file>